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6" r:id="rId14"/>
    <p:sldId id="269" r:id="rId15"/>
    <p:sldId id="274" r:id="rId16"/>
    <p:sldId id="275" r:id="rId17"/>
    <p:sldId id="270" r:id="rId18"/>
    <p:sldId id="271" r:id="rId19"/>
    <p:sldId id="272" r:id="rId20"/>
    <p:sldId id="273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../CWD/dokumenty%20do%20prezentacji/protok&#243;&#322;_sprawozdanie.xl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../CWD/dokumenty%20do%20prezentacji/protok&#243;&#322;_sprawozdanie.xl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32410-D8BB-4076-95B2-8D9A7B42C1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7049C3-2CCA-420C-AE3D-686C302617EB}">
      <dgm:prSet phldrT="[Tekst]"/>
      <dgm:spPr/>
      <dgm:t>
        <a:bodyPr/>
        <a:lstStyle/>
        <a:p>
          <a:r>
            <a:rPr lang="pl-PL" dirty="0"/>
            <a:t>pozyskanie głowy na miejscu odstrzelenia</a:t>
          </a:r>
        </a:p>
      </dgm:t>
    </dgm:pt>
    <dgm:pt modelId="{7816EFD3-DF93-490C-8E0C-99FAE0437F68}" type="parTrans" cxnId="{DDDA0691-81E1-4435-A9DD-2FCE46316CD4}">
      <dgm:prSet/>
      <dgm:spPr/>
      <dgm:t>
        <a:bodyPr/>
        <a:lstStyle/>
        <a:p>
          <a:endParaRPr lang="pl-PL"/>
        </a:p>
      </dgm:t>
    </dgm:pt>
    <dgm:pt modelId="{71585587-2422-49B7-82EC-B5AF3C50B431}" type="sibTrans" cxnId="{DDDA0691-81E1-4435-A9DD-2FCE46316CD4}">
      <dgm:prSet/>
      <dgm:spPr/>
      <dgm:t>
        <a:bodyPr/>
        <a:lstStyle/>
        <a:p>
          <a:endParaRPr lang="pl-PL"/>
        </a:p>
      </dgm:t>
    </dgm:pt>
    <dgm:pt modelId="{7B381F3F-2BD1-4329-81BB-EB827249DB9E}">
      <dgm:prSet phldrT="[Tekst]"/>
      <dgm:spPr/>
      <dgm:t>
        <a:bodyPr/>
        <a:lstStyle/>
        <a:p>
          <a:r>
            <a:rPr lang="pl-PL" dirty="0"/>
            <a:t>Głowa (węzły chłonne) i protokół przekazywane do PLW właściwego miejscowo </a:t>
          </a:r>
        </a:p>
      </dgm:t>
    </dgm:pt>
    <dgm:pt modelId="{65985297-DA45-4083-90C9-3789EC99552E}" type="parTrans" cxnId="{2E9CF236-E224-449D-8E5B-CB9606799B24}">
      <dgm:prSet/>
      <dgm:spPr/>
      <dgm:t>
        <a:bodyPr/>
        <a:lstStyle/>
        <a:p>
          <a:endParaRPr lang="pl-PL"/>
        </a:p>
      </dgm:t>
    </dgm:pt>
    <dgm:pt modelId="{56EA7A86-8554-4DD4-9831-8C4260C8B981}" type="sibTrans" cxnId="{2E9CF236-E224-449D-8E5B-CB9606799B24}">
      <dgm:prSet/>
      <dgm:spPr/>
      <dgm:t>
        <a:bodyPr/>
        <a:lstStyle/>
        <a:p>
          <a:endParaRPr lang="pl-PL"/>
        </a:p>
      </dgm:t>
    </dgm:pt>
    <dgm:pt modelId="{DB8D9199-2EBC-48A1-8293-F1858681E9E8}">
      <dgm:prSet/>
      <dgm:spPr/>
      <dgm:t>
        <a:bodyPr/>
        <a:lstStyle/>
        <a:p>
          <a:r>
            <a:rPr lang="pl-PL" dirty="0"/>
            <a:t>myśliwi</a:t>
          </a:r>
        </a:p>
      </dgm:t>
    </dgm:pt>
    <dgm:pt modelId="{9EA64C42-FAB5-4A0A-965E-04752EA1AEEF}" type="parTrans" cxnId="{0091B154-01E7-42C5-89D6-F382FC7A32D6}">
      <dgm:prSet/>
      <dgm:spPr/>
      <dgm:t>
        <a:bodyPr/>
        <a:lstStyle/>
        <a:p>
          <a:endParaRPr lang="pl-PL"/>
        </a:p>
      </dgm:t>
    </dgm:pt>
    <dgm:pt modelId="{578D32AB-322A-464B-894F-66B73E410F3A}" type="sibTrans" cxnId="{0091B154-01E7-42C5-89D6-F382FC7A32D6}">
      <dgm:prSet/>
      <dgm:spPr/>
      <dgm:t>
        <a:bodyPr/>
        <a:lstStyle/>
        <a:p>
          <a:endParaRPr lang="pl-PL"/>
        </a:p>
      </dgm:t>
    </dgm:pt>
    <dgm:pt modelId="{800F6477-88E1-4ED8-8C9A-14D0C562D82E}">
      <dgm:prSet/>
      <dgm:spPr/>
      <dgm:t>
        <a:bodyPr/>
        <a:lstStyle/>
        <a:p>
          <a:r>
            <a:rPr lang="pl-PL" dirty="0"/>
            <a:t>PLW pobiera próbkę </a:t>
          </a:r>
        </a:p>
      </dgm:t>
    </dgm:pt>
    <dgm:pt modelId="{B8DA48D0-323E-4E80-9D9A-9E0F8FAF02D5}" type="parTrans" cxnId="{C8DF650A-68AF-4BC0-A493-489F29ACF032}">
      <dgm:prSet/>
      <dgm:spPr/>
      <dgm:t>
        <a:bodyPr/>
        <a:lstStyle/>
        <a:p>
          <a:endParaRPr lang="pl-PL"/>
        </a:p>
      </dgm:t>
    </dgm:pt>
    <dgm:pt modelId="{262556B1-9F28-4B63-BD69-D003B87EE4A4}" type="sibTrans" cxnId="{C8DF650A-68AF-4BC0-A493-489F29ACF032}">
      <dgm:prSet/>
      <dgm:spPr/>
      <dgm:t>
        <a:bodyPr/>
        <a:lstStyle/>
        <a:p>
          <a:endParaRPr lang="pl-PL"/>
        </a:p>
      </dgm:t>
    </dgm:pt>
    <dgm:pt modelId="{A280981C-4C9F-4632-89AF-53A8F752D7BE}">
      <dgm:prSet/>
      <dgm:spPr/>
      <dgm:t>
        <a:bodyPr/>
        <a:lstStyle/>
        <a:p>
          <a:r>
            <a:rPr lang="pl-PL" dirty="0"/>
            <a:t>PLW</a:t>
          </a:r>
          <a:r>
            <a:rPr lang="pl-PL" dirty="0">
              <a:solidFill>
                <a:schemeClr val="bg1"/>
              </a:solidFill>
            </a:rPr>
            <a:t> </a:t>
          </a:r>
          <a:r>
            <a:rPr lang="pl-PL" dirty="0">
              <a:solidFill>
                <a:schemeClr val="bg1"/>
              </a:solidFill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próbki</a:t>
          </a:r>
          <a:r>
            <a:rPr lang="pl-PL" dirty="0">
              <a:solidFill>
                <a:schemeClr val="bg1"/>
              </a:solidFill>
            </a:rPr>
            <a:t> </a:t>
          </a:r>
          <a:r>
            <a:rPr lang="pl-PL" dirty="0"/>
            <a:t>do ZHW </a:t>
          </a:r>
        </a:p>
      </dgm:t>
    </dgm:pt>
    <dgm:pt modelId="{4C76D32D-C66B-4044-8C3A-F50557E80CE3}" type="parTrans" cxnId="{71C33CDE-C2A2-4039-84B5-869331D5CCB9}">
      <dgm:prSet/>
      <dgm:spPr/>
      <dgm:t>
        <a:bodyPr/>
        <a:lstStyle/>
        <a:p>
          <a:endParaRPr lang="pl-PL"/>
        </a:p>
      </dgm:t>
    </dgm:pt>
    <dgm:pt modelId="{ECD2C9BF-DB81-490C-8E54-1B405F9245B6}" type="sibTrans" cxnId="{71C33CDE-C2A2-4039-84B5-869331D5CCB9}">
      <dgm:prSet/>
      <dgm:spPr/>
      <dgm:t>
        <a:bodyPr/>
        <a:lstStyle/>
        <a:p>
          <a:endParaRPr lang="pl-PL"/>
        </a:p>
      </dgm:t>
    </dgm:pt>
    <dgm:pt modelId="{B4F3C0D7-70B5-44D0-9FA0-19C2DA0896AD}">
      <dgm:prSet/>
      <dgm:spPr/>
      <dgm:t>
        <a:bodyPr/>
        <a:lstStyle/>
        <a:p>
          <a:r>
            <a:rPr lang="pl-PL"/>
            <a:t>utylizacja</a:t>
          </a:r>
        </a:p>
      </dgm:t>
    </dgm:pt>
    <dgm:pt modelId="{561679E8-C447-4FCE-BF34-367821FFD67A}" type="parTrans" cxnId="{5DABB26E-E0D9-460B-80F2-BFEB837F109A}">
      <dgm:prSet/>
      <dgm:spPr/>
      <dgm:t>
        <a:bodyPr/>
        <a:lstStyle/>
        <a:p>
          <a:endParaRPr lang="pl-PL"/>
        </a:p>
      </dgm:t>
    </dgm:pt>
    <dgm:pt modelId="{0CADF340-0EB8-4367-AEDA-E7C87FA3D3CE}" type="sibTrans" cxnId="{5DABB26E-E0D9-460B-80F2-BFEB837F109A}">
      <dgm:prSet/>
      <dgm:spPr/>
      <dgm:t>
        <a:bodyPr/>
        <a:lstStyle/>
        <a:p>
          <a:endParaRPr lang="pl-PL"/>
        </a:p>
      </dgm:t>
    </dgm:pt>
    <dgm:pt modelId="{7F403315-E47F-4DF3-92A2-7C53AF7861CC}" type="pres">
      <dgm:prSet presAssocID="{89E32410-D8BB-4076-95B2-8D9A7B42C18B}" presName="Name0" presStyleCnt="0">
        <dgm:presLayoutVars>
          <dgm:dir/>
          <dgm:resizeHandles val="exact"/>
        </dgm:presLayoutVars>
      </dgm:prSet>
      <dgm:spPr/>
    </dgm:pt>
    <dgm:pt modelId="{EAB3A610-9196-4E07-8817-A484D7DA996B}" type="pres">
      <dgm:prSet presAssocID="{DB8D9199-2EBC-48A1-8293-F1858681E9E8}" presName="node" presStyleLbl="node1" presStyleIdx="0" presStyleCnt="6" custLinFactNeighborX="10883" custLinFactNeighborY="-85613">
        <dgm:presLayoutVars>
          <dgm:bulletEnabled val="1"/>
        </dgm:presLayoutVars>
      </dgm:prSet>
      <dgm:spPr/>
    </dgm:pt>
    <dgm:pt modelId="{83CE93A2-88C6-4B54-A87D-8BDD11F410BF}" type="pres">
      <dgm:prSet presAssocID="{578D32AB-322A-464B-894F-66B73E410F3A}" presName="sibTrans" presStyleLbl="sibTrans2D1" presStyleIdx="0" presStyleCnt="5"/>
      <dgm:spPr/>
    </dgm:pt>
    <dgm:pt modelId="{C95822A8-6EAC-40EB-858E-2BF937FE32AB}" type="pres">
      <dgm:prSet presAssocID="{578D32AB-322A-464B-894F-66B73E410F3A}" presName="connectorText" presStyleLbl="sibTrans2D1" presStyleIdx="0" presStyleCnt="5"/>
      <dgm:spPr/>
    </dgm:pt>
    <dgm:pt modelId="{07C9C921-4DD3-475E-B795-ABC63B0282D8}" type="pres">
      <dgm:prSet presAssocID="{D27049C3-2CCA-420C-AE3D-686C302617EB}" presName="node" presStyleLbl="node1" presStyleIdx="1" presStyleCnt="6" custLinFactNeighborX="-12890" custLinFactNeighborY="-85613">
        <dgm:presLayoutVars>
          <dgm:bulletEnabled val="1"/>
        </dgm:presLayoutVars>
      </dgm:prSet>
      <dgm:spPr/>
    </dgm:pt>
    <dgm:pt modelId="{C528036C-AF3D-4E43-8BCD-9B31138FEA45}" type="pres">
      <dgm:prSet presAssocID="{71585587-2422-49B7-82EC-B5AF3C50B431}" presName="sibTrans" presStyleLbl="sibTrans2D1" presStyleIdx="1" presStyleCnt="5"/>
      <dgm:spPr/>
    </dgm:pt>
    <dgm:pt modelId="{4339D044-84AA-4222-87E3-B9E19ECF826B}" type="pres">
      <dgm:prSet presAssocID="{71585587-2422-49B7-82EC-B5AF3C50B431}" presName="connectorText" presStyleLbl="sibTrans2D1" presStyleIdx="1" presStyleCnt="5"/>
      <dgm:spPr/>
    </dgm:pt>
    <dgm:pt modelId="{535923C9-931C-4C4C-B656-F3D0DF264A9E}" type="pres">
      <dgm:prSet presAssocID="{7B381F3F-2BD1-4329-81BB-EB827249DB9E}" presName="node" presStyleLbl="node1" presStyleIdx="2" presStyleCnt="6" custLinFactNeighborX="-16838" custLinFactNeighborY="-84037">
        <dgm:presLayoutVars>
          <dgm:bulletEnabled val="1"/>
        </dgm:presLayoutVars>
      </dgm:prSet>
      <dgm:spPr/>
    </dgm:pt>
    <dgm:pt modelId="{0BD27E79-6329-4973-B346-1D9B9546EAB2}" type="pres">
      <dgm:prSet presAssocID="{56EA7A86-8554-4DD4-9831-8C4260C8B981}" presName="sibTrans" presStyleLbl="sibTrans2D1" presStyleIdx="2" presStyleCnt="5"/>
      <dgm:spPr/>
    </dgm:pt>
    <dgm:pt modelId="{522250FE-5E3C-4309-978F-CD19C91E8351}" type="pres">
      <dgm:prSet presAssocID="{56EA7A86-8554-4DD4-9831-8C4260C8B981}" presName="connectorText" presStyleLbl="sibTrans2D1" presStyleIdx="2" presStyleCnt="5"/>
      <dgm:spPr/>
    </dgm:pt>
    <dgm:pt modelId="{D4DCA393-7193-4FD4-8CB0-8B99140FE612}" type="pres">
      <dgm:prSet presAssocID="{800F6477-88E1-4ED8-8C9A-14D0C562D82E}" presName="node" presStyleLbl="node1" presStyleIdx="3" presStyleCnt="6" custLinFactNeighborX="-20346" custLinFactNeighborY="-85613">
        <dgm:presLayoutVars>
          <dgm:bulletEnabled val="1"/>
        </dgm:presLayoutVars>
      </dgm:prSet>
      <dgm:spPr/>
    </dgm:pt>
    <dgm:pt modelId="{C248C821-854A-44AD-A9DA-AB6AC459574B}" type="pres">
      <dgm:prSet presAssocID="{262556B1-9F28-4B63-BD69-D003B87EE4A4}" presName="sibTrans" presStyleLbl="sibTrans2D1" presStyleIdx="3" presStyleCnt="5"/>
      <dgm:spPr/>
    </dgm:pt>
    <dgm:pt modelId="{7EE65E01-4292-4BAC-B634-96A78E488D07}" type="pres">
      <dgm:prSet presAssocID="{262556B1-9F28-4B63-BD69-D003B87EE4A4}" presName="connectorText" presStyleLbl="sibTrans2D1" presStyleIdx="3" presStyleCnt="5"/>
      <dgm:spPr/>
    </dgm:pt>
    <dgm:pt modelId="{183B89AC-DA08-41E8-A1AD-18572555D4E5}" type="pres">
      <dgm:prSet presAssocID="{A280981C-4C9F-4632-89AF-53A8F752D7BE}" presName="node" presStyleLbl="node1" presStyleIdx="4" presStyleCnt="6" custLinFactNeighborX="-22935" custLinFactNeighborY="-85613">
        <dgm:presLayoutVars>
          <dgm:bulletEnabled val="1"/>
        </dgm:presLayoutVars>
      </dgm:prSet>
      <dgm:spPr/>
    </dgm:pt>
    <dgm:pt modelId="{36CCAD8E-E193-4888-8420-E38A9C2E1AA1}" type="pres">
      <dgm:prSet presAssocID="{ECD2C9BF-DB81-490C-8E54-1B405F9245B6}" presName="sibTrans" presStyleLbl="sibTrans2D1" presStyleIdx="4" presStyleCnt="5"/>
      <dgm:spPr/>
    </dgm:pt>
    <dgm:pt modelId="{63A1D5D8-67AD-4FCE-993A-BD2DC7D0316E}" type="pres">
      <dgm:prSet presAssocID="{ECD2C9BF-DB81-490C-8E54-1B405F9245B6}" presName="connectorText" presStyleLbl="sibTrans2D1" presStyleIdx="4" presStyleCnt="5"/>
      <dgm:spPr/>
    </dgm:pt>
    <dgm:pt modelId="{78E678DE-40BB-4B37-8AD9-ADDA6E0EE483}" type="pres">
      <dgm:prSet presAssocID="{B4F3C0D7-70B5-44D0-9FA0-19C2DA0896AD}" presName="node" presStyleLbl="node1" presStyleIdx="5" presStyleCnt="6" custLinFactNeighborX="-20835" custLinFactNeighborY="-82774">
        <dgm:presLayoutVars>
          <dgm:bulletEnabled val="1"/>
        </dgm:presLayoutVars>
      </dgm:prSet>
      <dgm:spPr/>
    </dgm:pt>
  </dgm:ptLst>
  <dgm:cxnLst>
    <dgm:cxn modelId="{60D02300-1255-4C52-B5AE-EBBEA9387CAC}" type="presOf" srcId="{DB8D9199-2EBC-48A1-8293-F1858681E9E8}" destId="{EAB3A610-9196-4E07-8817-A484D7DA996B}" srcOrd="0" destOrd="0" presId="urn:microsoft.com/office/officeart/2005/8/layout/process1"/>
    <dgm:cxn modelId="{C8DF650A-68AF-4BC0-A493-489F29ACF032}" srcId="{89E32410-D8BB-4076-95B2-8D9A7B42C18B}" destId="{800F6477-88E1-4ED8-8C9A-14D0C562D82E}" srcOrd="3" destOrd="0" parTransId="{B8DA48D0-323E-4E80-9D9A-9E0F8FAF02D5}" sibTransId="{262556B1-9F28-4B63-BD69-D003B87EE4A4}"/>
    <dgm:cxn modelId="{B980721C-CBFD-4E4A-A2B3-33A9435A010A}" type="presOf" srcId="{ECD2C9BF-DB81-490C-8E54-1B405F9245B6}" destId="{36CCAD8E-E193-4888-8420-E38A9C2E1AA1}" srcOrd="0" destOrd="0" presId="urn:microsoft.com/office/officeart/2005/8/layout/process1"/>
    <dgm:cxn modelId="{AAFDDE29-DE9E-4B01-9FD1-7AC6DEAC4A59}" type="presOf" srcId="{7B381F3F-2BD1-4329-81BB-EB827249DB9E}" destId="{535923C9-931C-4C4C-B656-F3D0DF264A9E}" srcOrd="0" destOrd="0" presId="urn:microsoft.com/office/officeart/2005/8/layout/process1"/>
    <dgm:cxn modelId="{B1C0DE2A-AAF6-48A8-B04B-2B182305E0FE}" type="presOf" srcId="{B4F3C0D7-70B5-44D0-9FA0-19C2DA0896AD}" destId="{78E678DE-40BB-4B37-8AD9-ADDA6E0EE483}" srcOrd="0" destOrd="0" presId="urn:microsoft.com/office/officeart/2005/8/layout/process1"/>
    <dgm:cxn modelId="{7295E92B-4EBB-42C8-BE14-231E6177801B}" type="presOf" srcId="{262556B1-9F28-4B63-BD69-D003B87EE4A4}" destId="{7EE65E01-4292-4BAC-B634-96A78E488D07}" srcOrd="1" destOrd="0" presId="urn:microsoft.com/office/officeart/2005/8/layout/process1"/>
    <dgm:cxn modelId="{2E9CF236-E224-449D-8E5B-CB9606799B24}" srcId="{89E32410-D8BB-4076-95B2-8D9A7B42C18B}" destId="{7B381F3F-2BD1-4329-81BB-EB827249DB9E}" srcOrd="2" destOrd="0" parTransId="{65985297-DA45-4083-90C9-3789EC99552E}" sibTransId="{56EA7A86-8554-4DD4-9831-8C4260C8B981}"/>
    <dgm:cxn modelId="{11BFEC3F-C850-4861-81FE-805FC8D82C7B}" type="presOf" srcId="{56EA7A86-8554-4DD4-9831-8C4260C8B981}" destId="{522250FE-5E3C-4309-978F-CD19C91E8351}" srcOrd="1" destOrd="0" presId="urn:microsoft.com/office/officeart/2005/8/layout/process1"/>
    <dgm:cxn modelId="{EC03D465-38FB-4C27-83C1-9F84016B3520}" type="presOf" srcId="{800F6477-88E1-4ED8-8C9A-14D0C562D82E}" destId="{D4DCA393-7193-4FD4-8CB0-8B99140FE612}" srcOrd="0" destOrd="0" presId="urn:microsoft.com/office/officeart/2005/8/layout/process1"/>
    <dgm:cxn modelId="{1A7D766E-C297-4E1E-9721-BCF4AC89EE63}" type="presOf" srcId="{578D32AB-322A-464B-894F-66B73E410F3A}" destId="{C95822A8-6EAC-40EB-858E-2BF937FE32AB}" srcOrd="1" destOrd="0" presId="urn:microsoft.com/office/officeart/2005/8/layout/process1"/>
    <dgm:cxn modelId="{5DABB26E-E0D9-460B-80F2-BFEB837F109A}" srcId="{89E32410-D8BB-4076-95B2-8D9A7B42C18B}" destId="{B4F3C0D7-70B5-44D0-9FA0-19C2DA0896AD}" srcOrd="5" destOrd="0" parTransId="{561679E8-C447-4FCE-BF34-367821FFD67A}" sibTransId="{0CADF340-0EB8-4367-AEDA-E7C87FA3D3CE}"/>
    <dgm:cxn modelId="{43BDDC50-B23E-4D61-BE7E-C08DE9BFAF66}" type="presOf" srcId="{89E32410-D8BB-4076-95B2-8D9A7B42C18B}" destId="{7F403315-E47F-4DF3-92A2-7C53AF7861CC}" srcOrd="0" destOrd="0" presId="urn:microsoft.com/office/officeart/2005/8/layout/process1"/>
    <dgm:cxn modelId="{0091B154-01E7-42C5-89D6-F382FC7A32D6}" srcId="{89E32410-D8BB-4076-95B2-8D9A7B42C18B}" destId="{DB8D9199-2EBC-48A1-8293-F1858681E9E8}" srcOrd="0" destOrd="0" parTransId="{9EA64C42-FAB5-4A0A-965E-04752EA1AEEF}" sibTransId="{578D32AB-322A-464B-894F-66B73E410F3A}"/>
    <dgm:cxn modelId="{BBCE4C5A-6FD4-4654-ABA9-7E9EAC4D57D0}" type="presOf" srcId="{ECD2C9BF-DB81-490C-8E54-1B405F9245B6}" destId="{63A1D5D8-67AD-4FCE-993A-BD2DC7D0316E}" srcOrd="1" destOrd="0" presId="urn:microsoft.com/office/officeart/2005/8/layout/process1"/>
    <dgm:cxn modelId="{05FA427F-4463-4A86-A0E8-078F91E13540}" type="presOf" srcId="{71585587-2422-49B7-82EC-B5AF3C50B431}" destId="{C528036C-AF3D-4E43-8BCD-9B31138FEA45}" srcOrd="0" destOrd="0" presId="urn:microsoft.com/office/officeart/2005/8/layout/process1"/>
    <dgm:cxn modelId="{91F6D590-AE04-45A2-B9E3-7B8C85538087}" type="presOf" srcId="{262556B1-9F28-4B63-BD69-D003B87EE4A4}" destId="{C248C821-854A-44AD-A9DA-AB6AC459574B}" srcOrd="0" destOrd="0" presId="urn:microsoft.com/office/officeart/2005/8/layout/process1"/>
    <dgm:cxn modelId="{DDDA0691-81E1-4435-A9DD-2FCE46316CD4}" srcId="{89E32410-D8BB-4076-95B2-8D9A7B42C18B}" destId="{D27049C3-2CCA-420C-AE3D-686C302617EB}" srcOrd="1" destOrd="0" parTransId="{7816EFD3-DF93-490C-8E0C-99FAE0437F68}" sibTransId="{71585587-2422-49B7-82EC-B5AF3C50B431}"/>
    <dgm:cxn modelId="{540E33A7-9025-4723-9C50-22BB6AE4FF0D}" type="presOf" srcId="{578D32AB-322A-464B-894F-66B73E410F3A}" destId="{83CE93A2-88C6-4B54-A87D-8BDD11F410BF}" srcOrd="0" destOrd="0" presId="urn:microsoft.com/office/officeart/2005/8/layout/process1"/>
    <dgm:cxn modelId="{813B5FB7-F5E1-4305-A6E2-1BFD63AFB84E}" type="presOf" srcId="{D27049C3-2CCA-420C-AE3D-686C302617EB}" destId="{07C9C921-4DD3-475E-B795-ABC63B0282D8}" srcOrd="0" destOrd="0" presId="urn:microsoft.com/office/officeart/2005/8/layout/process1"/>
    <dgm:cxn modelId="{D8E8B9C8-4D65-45AD-8906-9997CB04AC2B}" type="presOf" srcId="{71585587-2422-49B7-82EC-B5AF3C50B431}" destId="{4339D044-84AA-4222-87E3-B9E19ECF826B}" srcOrd="1" destOrd="0" presId="urn:microsoft.com/office/officeart/2005/8/layout/process1"/>
    <dgm:cxn modelId="{8B8DE5D4-5202-4411-9BE5-D3B5B7AB86A3}" type="presOf" srcId="{A280981C-4C9F-4632-89AF-53A8F752D7BE}" destId="{183B89AC-DA08-41E8-A1AD-18572555D4E5}" srcOrd="0" destOrd="0" presId="urn:microsoft.com/office/officeart/2005/8/layout/process1"/>
    <dgm:cxn modelId="{71C33CDE-C2A2-4039-84B5-869331D5CCB9}" srcId="{89E32410-D8BB-4076-95B2-8D9A7B42C18B}" destId="{A280981C-4C9F-4632-89AF-53A8F752D7BE}" srcOrd="4" destOrd="0" parTransId="{4C76D32D-C66B-4044-8C3A-F50557E80CE3}" sibTransId="{ECD2C9BF-DB81-490C-8E54-1B405F9245B6}"/>
    <dgm:cxn modelId="{D1D00CFE-2947-4F81-A0E6-082624EC24A1}" type="presOf" srcId="{56EA7A86-8554-4DD4-9831-8C4260C8B981}" destId="{0BD27E79-6329-4973-B346-1D9B9546EAB2}" srcOrd="0" destOrd="0" presId="urn:microsoft.com/office/officeart/2005/8/layout/process1"/>
    <dgm:cxn modelId="{90E31C7B-097F-4895-8A61-DEA036B87871}" type="presParOf" srcId="{7F403315-E47F-4DF3-92A2-7C53AF7861CC}" destId="{EAB3A610-9196-4E07-8817-A484D7DA996B}" srcOrd="0" destOrd="0" presId="urn:microsoft.com/office/officeart/2005/8/layout/process1"/>
    <dgm:cxn modelId="{8DF4F27E-0D4F-4D9F-B46E-2CBC112AFD32}" type="presParOf" srcId="{7F403315-E47F-4DF3-92A2-7C53AF7861CC}" destId="{83CE93A2-88C6-4B54-A87D-8BDD11F410BF}" srcOrd="1" destOrd="0" presId="urn:microsoft.com/office/officeart/2005/8/layout/process1"/>
    <dgm:cxn modelId="{6C268803-F830-4C46-BEBD-5A6968264D44}" type="presParOf" srcId="{83CE93A2-88C6-4B54-A87D-8BDD11F410BF}" destId="{C95822A8-6EAC-40EB-858E-2BF937FE32AB}" srcOrd="0" destOrd="0" presId="urn:microsoft.com/office/officeart/2005/8/layout/process1"/>
    <dgm:cxn modelId="{642F457C-BC30-4B25-BFD7-DA21D6CD61C0}" type="presParOf" srcId="{7F403315-E47F-4DF3-92A2-7C53AF7861CC}" destId="{07C9C921-4DD3-475E-B795-ABC63B0282D8}" srcOrd="2" destOrd="0" presId="urn:microsoft.com/office/officeart/2005/8/layout/process1"/>
    <dgm:cxn modelId="{5B784CC0-7291-47F6-96D7-6DC07ACC3479}" type="presParOf" srcId="{7F403315-E47F-4DF3-92A2-7C53AF7861CC}" destId="{C528036C-AF3D-4E43-8BCD-9B31138FEA45}" srcOrd="3" destOrd="0" presId="urn:microsoft.com/office/officeart/2005/8/layout/process1"/>
    <dgm:cxn modelId="{B1C887F6-4AE1-4BED-8E2A-0FF866B6D05C}" type="presParOf" srcId="{C528036C-AF3D-4E43-8BCD-9B31138FEA45}" destId="{4339D044-84AA-4222-87E3-B9E19ECF826B}" srcOrd="0" destOrd="0" presId="urn:microsoft.com/office/officeart/2005/8/layout/process1"/>
    <dgm:cxn modelId="{62D37E86-6004-4048-A4A3-DB69780643A8}" type="presParOf" srcId="{7F403315-E47F-4DF3-92A2-7C53AF7861CC}" destId="{535923C9-931C-4C4C-B656-F3D0DF264A9E}" srcOrd="4" destOrd="0" presId="urn:microsoft.com/office/officeart/2005/8/layout/process1"/>
    <dgm:cxn modelId="{FAE635A4-90D9-4089-91F7-527A8FCD7B3C}" type="presParOf" srcId="{7F403315-E47F-4DF3-92A2-7C53AF7861CC}" destId="{0BD27E79-6329-4973-B346-1D9B9546EAB2}" srcOrd="5" destOrd="0" presId="urn:microsoft.com/office/officeart/2005/8/layout/process1"/>
    <dgm:cxn modelId="{8796A462-A61A-45ED-9443-322B5BF4A0C1}" type="presParOf" srcId="{0BD27E79-6329-4973-B346-1D9B9546EAB2}" destId="{522250FE-5E3C-4309-978F-CD19C91E8351}" srcOrd="0" destOrd="0" presId="urn:microsoft.com/office/officeart/2005/8/layout/process1"/>
    <dgm:cxn modelId="{F712A355-DB7E-4CEF-8F1A-131637CA59BA}" type="presParOf" srcId="{7F403315-E47F-4DF3-92A2-7C53AF7861CC}" destId="{D4DCA393-7193-4FD4-8CB0-8B99140FE612}" srcOrd="6" destOrd="0" presId="urn:microsoft.com/office/officeart/2005/8/layout/process1"/>
    <dgm:cxn modelId="{6135557D-DE14-4145-BCD0-EE322704320B}" type="presParOf" srcId="{7F403315-E47F-4DF3-92A2-7C53AF7861CC}" destId="{C248C821-854A-44AD-A9DA-AB6AC459574B}" srcOrd="7" destOrd="0" presId="urn:microsoft.com/office/officeart/2005/8/layout/process1"/>
    <dgm:cxn modelId="{EA549FD5-D12C-4D0B-AC36-98F16073E124}" type="presParOf" srcId="{C248C821-854A-44AD-A9DA-AB6AC459574B}" destId="{7EE65E01-4292-4BAC-B634-96A78E488D07}" srcOrd="0" destOrd="0" presId="urn:microsoft.com/office/officeart/2005/8/layout/process1"/>
    <dgm:cxn modelId="{BAADBB9A-16DB-412E-94AE-B7586E048AE3}" type="presParOf" srcId="{7F403315-E47F-4DF3-92A2-7C53AF7861CC}" destId="{183B89AC-DA08-41E8-A1AD-18572555D4E5}" srcOrd="8" destOrd="0" presId="urn:microsoft.com/office/officeart/2005/8/layout/process1"/>
    <dgm:cxn modelId="{33D6B850-56D4-49DC-8378-352849B37F8E}" type="presParOf" srcId="{7F403315-E47F-4DF3-92A2-7C53AF7861CC}" destId="{36CCAD8E-E193-4888-8420-E38A9C2E1AA1}" srcOrd="9" destOrd="0" presId="urn:microsoft.com/office/officeart/2005/8/layout/process1"/>
    <dgm:cxn modelId="{3DD3C08D-5372-4CB4-A5F0-4815F37890B5}" type="presParOf" srcId="{36CCAD8E-E193-4888-8420-E38A9C2E1AA1}" destId="{63A1D5D8-67AD-4FCE-993A-BD2DC7D0316E}" srcOrd="0" destOrd="0" presId="urn:microsoft.com/office/officeart/2005/8/layout/process1"/>
    <dgm:cxn modelId="{56C38FEB-91DF-41BC-A789-1F81B8BDA782}" type="presParOf" srcId="{7F403315-E47F-4DF3-92A2-7C53AF7861CC}" destId="{78E678DE-40BB-4B37-8AD9-ADDA6E0EE48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3A610-9196-4E07-8817-A484D7DA996B}">
      <dsp:nvSpPr>
        <dsp:cNvPr id="0" name=""/>
        <dsp:cNvSpPr/>
      </dsp:nvSpPr>
      <dsp:spPr>
        <a:xfrm>
          <a:off x="52166" y="186868"/>
          <a:ext cx="1198344" cy="129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myśliwi</a:t>
          </a:r>
        </a:p>
      </dsp:txBody>
      <dsp:txXfrm>
        <a:off x="87264" y="221966"/>
        <a:ext cx="1128148" cy="1221768"/>
      </dsp:txXfrm>
    </dsp:sp>
    <dsp:sp modelId="{83CE93A2-88C6-4B54-A87D-8BDD11F410BF}">
      <dsp:nvSpPr>
        <dsp:cNvPr id="0" name=""/>
        <dsp:cNvSpPr/>
      </dsp:nvSpPr>
      <dsp:spPr>
        <a:xfrm>
          <a:off x="1341856" y="684256"/>
          <a:ext cx="193653" cy="297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1341856" y="743694"/>
        <a:ext cx="135557" cy="178313"/>
      </dsp:txXfrm>
    </dsp:sp>
    <dsp:sp modelId="{07C9C921-4DD3-475E-B795-ABC63B0282D8}">
      <dsp:nvSpPr>
        <dsp:cNvPr id="0" name=""/>
        <dsp:cNvSpPr/>
      </dsp:nvSpPr>
      <dsp:spPr>
        <a:xfrm>
          <a:off x="1615895" y="186868"/>
          <a:ext cx="1198344" cy="129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pozyskanie głowy na miejscu odstrzelenia</a:t>
          </a:r>
        </a:p>
      </dsp:txBody>
      <dsp:txXfrm>
        <a:off x="1650993" y="221966"/>
        <a:ext cx="1128148" cy="1221768"/>
      </dsp:txXfrm>
    </dsp:sp>
    <dsp:sp modelId="{C528036C-AF3D-4E43-8BCD-9B31138FEA45}">
      <dsp:nvSpPr>
        <dsp:cNvPr id="0" name=""/>
        <dsp:cNvSpPr/>
      </dsp:nvSpPr>
      <dsp:spPr>
        <a:xfrm rot="42196">
          <a:off x="2929333" y="694521"/>
          <a:ext cx="244037" cy="297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2929336" y="753510"/>
        <a:ext cx="170826" cy="178313"/>
      </dsp:txXfrm>
    </dsp:sp>
    <dsp:sp modelId="{535923C9-931C-4C4C-B656-F3D0DF264A9E}">
      <dsp:nvSpPr>
        <dsp:cNvPr id="0" name=""/>
        <dsp:cNvSpPr/>
      </dsp:nvSpPr>
      <dsp:spPr>
        <a:xfrm>
          <a:off x="3274652" y="207229"/>
          <a:ext cx="1198344" cy="129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Głowa (węzły chłonne) i protokół przekazywane do PLW właściwego miejscowo </a:t>
          </a:r>
        </a:p>
      </dsp:txBody>
      <dsp:txXfrm>
        <a:off x="3309750" y="242327"/>
        <a:ext cx="1128148" cy="1221768"/>
      </dsp:txXfrm>
    </dsp:sp>
    <dsp:sp modelId="{0BD27E79-6329-4973-B346-1D9B9546EAB2}">
      <dsp:nvSpPr>
        <dsp:cNvPr id="0" name=""/>
        <dsp:cNvSpPr/>
      </dsp:nvSpPr>
      <dsp:spPr>
        <a:xfrm rot="21557857">
          <a:off x="4588618" y="694351"/>
          <a:ext cx="245155" cy="297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4588621" y="754240"/>
        <a:ext cx="171609" cy="178313"/>
      </dsp:txXfrm>
    </dsp:sp>
    <dsp:sp modelId="{D4DCA393-7193-4FD4-8CB0-8B99140FE612}">
      <dsp:nvSpPr>
        <dsp:cNvPr id="0" name=""/>
        <dsp:cNvSpPr/>
      </dsp:nvSpPr>
      <dsp:spPr>
        <a:xfrm>
          <a:off x="4935519" y="186868"/>
          <a:ext cx="1198344" cy="129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PLW pobiera próbkę </a:t>
          </a:r>
        </a:p>
      </dsp:txBody>
      <dsp:txXfrm>
        <a:off x="4970617" y="221966"/>
        <a:ext cx="1128148" cy="1221768"/>
      </dsp:txXfrm>
    </dsp:sp>
    <dsp:sp modelId="{C248C821-854A-44AD-A9DA-AB6AC459574B}">
      <dsp:nvSpPr>
        <dsp:cNvPr id="0" name=""/>
        <dsp:cNvSpPr/>
      </dsp:nvSpPr>
      <dsp:spPr>
        <a:xfrm>
          <a:off x="6250595" y="684256"/>
          <a:ext cx="247471" cy="297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6250595" y="743694"/>
        <a:ext cx="173230" cy="178313"/>
      </dsp:txXfrm>
    </dsp:sp>
    <dsp:sp modelId="{183B89AC-DA08-41E8-A1AD-18572555D4E5}">
      <dsp:nvSpPr>
        <dsp:cNvPr id="0" name=""/>
        <dsp:cNvSpPr/>
      </dsp:nvSpPr>
      <dsp:spPr>
        <a:xfrm>
          <a:off x="6600791" y="186868"/>
          <a:ext cx="1198344" cy="129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PLW</a:t>
          </a:r>
          <a:r>
            <a:rPr lang="pl-PL" sz="1200" kern="1200" dirty="0">
              <a:solidFill>
                <a:schemeClr val="bg1"/>
              </a:solidFill>
            </a:rPr>
            <a:t> </a:t>
          </a:r>
          <a:r>
            <a:rPr lang="pl-PL" sz="1200" kern="1200" dirty="0">
              <a:solidFill>
                <a:schemeClr val="bg1"/>
              </a:solidFill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próbki</a:t>
          </a:r>
          <a:r>
            <a:rPr lang="pl-PL" sz="1200" kern="1200" dirty="0">
              <a:solidFill>
                <a:schemeClr val="bg1"/>
              </a:solidFill>
            </a:rPr>
            <a:t> </a:t>
          </a:r>
          <a:r>
            <a:rPr lang="pl-PL" sz="1200" kern="1200" dirty="0"/>
            <a:t>do ZHW </a:t>
          </a:r>
        </a:p>
      </dsp:txBody>
      <dsp:txXfrm>
        <a:off x="6635889" y="221966"/>
        <a:ext cx="1128148" cy="1221768"/>
      </dsp:txXfrm>
    </dsp:sp>
    <dsp:sp modelId="{36CCAD8E-E193-4888-8420-E38A9C2E1AA1}">
      <dsp:nvSpPr>
        <dsp:cNvPr id="0" name=""/>
        <dsp:cNvSpPr/>
      </dsp:nvSpPr>
      <dsp:spPr>
        <a:xfrm rot="74699">
          <a:off x="7921455" y="702755"/>
          <a:ext cx="259445" cy="297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7921464" y="761347"/>
        <a:ext cx="181612" cy="178313"/>
      </dsp:txXfrm>
    </dsp:sp>
    <dsp:sp modelId="{78E678DE-40BB-4B37-8AD9-ADDA6E0EE483}">
      <dsp:nvSpPr>
        <dsp:cNvPr id="0" name=""/>
        <dsp:cNvSpPr/>
      </dsp:nvSpPr>
      <dsp:spPr>
        <a:xfrm>
          <a:off x="8288538" y="223547"/>
          <a:ext cx="1198344" cy="1291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utylizacja</a:t>
          </a:r>
        </a:p>
      </dsp:txBody>
      <dsp:txXfrm>
        <a:off x="8323636" y="258645"/>
        <a:ext cx="1128148" cy="122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13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63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44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38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8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58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0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3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13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1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27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47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78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3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0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66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4A2B-C18F-421E-BC8B-1E25F90143A1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4FF05B-E16E-4DFF-9FE3-65C7A874E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../CWD/dokumenty%20do%20prezentacji/jelen_ocena_wieku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../CWD/dokumenty%20do%20prezentacji/sarna_ocena_wieku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../CWD/dokumenty%20do%20prezentacji/Porozumienie%20GLW%20PZ&#321;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CWD/dokumenty%20do%20prezentacji/cwd-guidelines.pdf" TargetMode="External"/><Relationship Id="rId2" Type="http://schemas.openxmlformats.org/officeDocument/2006/relationships/hyperlink" Target="../CWD/dokumenty%20do%20prezentacji/video_CWD_sampling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../CWD/dokumenty%20do%20prezentacji/cwd-guideline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CWD/dokumenty%20do%20prezentacji/Dokument%20dochodzenia%20epizootycznego.do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CWD/dokumenty%20do%20prezentacji/protok&#243;&#322;_sprawozdanie.xl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CWD/dokumenty%20do%20prezentacji/protok&#243;&#322;_sprawozdanie.x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0B4A96-7757-45D9-831F-0C1E04BF1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058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1"/>
                </a:solidFill>
              </a:rPr>
              <a:t>Wytyczne do realizacji Programu mającego na celu poszerzenie wiedzy o ryzyku wystąpienia przewlekłej wyniszczającej choroby jeleniowatych (CWD) 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645A284-4B2D-4928-BF6A-B302631D2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820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560E4E-C8B3-4400-BBA6-13CA1BC3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Wiek zwierząt 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13D7D95-7D24-410F-9F8F-12D12909716E}"/>
              </a:ext>
            </a:extLst>
          </p:cNvPr>
          <p:cNvSpPr/>
          <p:nvPr/>
        </p:nvSpPr>
        <p:spPr>
          <a:xfrm>
            <a:off x="427139" y="1336254"/>
            <a:ext cx="10713440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Próbki pobiera się od jeleniowatych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wieku powyżej 12 miesiąca życia.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Wiek ocenia się na podstawie uzębienia oraz oczywistych oznak dojrzałości płciowej. </a:t>
            </a:r>
          </a:p>
        </p:txBody>
      </p:sp>
      <p:pic>
        <p:nvPicPr>
          <p:cNvPr id="1026" name="Picture 2" descr="Znalezione obrazy dla zapytania jeleÅ">
            <a:hlinkClick r:id="rId2" action="ppaction://hlinkfile"/>
            <a:extLst>
              <a:ext uri="{FF2B5EF4-FFF2-40B4-BE49-F238E27FC236}">
                <a16:creationId xmlns:a16="http://schemas.microsoft.com/office/drawing/2014/main" id="{DD85204B-BA3A-4FFE-873A-D07450BE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15" y="2341622"/>
            <a:ext cx="3298098" cy="24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sarna">
            <a:hlinkClick r:id="rId4" action="ppaction://hlinkfile"/>
            <a:extLst>
              <a:ext uri="{FF2B5EF4-FFF2-40B4-BE49-F238E27FC236}">
                <a16:creationId xmlns:a16="http://schemas.microsoft.com/office/drawing/2014/main" id="{DC549177-FA9B-4121-8709-250A64C4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24" y="2341622"/>
            <a:ext cx="3298098" cy="24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8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5F8A0F-DF64-4F41-A7CA-0AA24F6B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jednostki </a:t>
            </a:r>
            <a:r>
              <a:rPr lang="pl-PL" dirty="0" err="1"/>
              <a:t>próbkobrania</a:t>
            </a:r>
            <a:r>
              <a:rPr lang="pl-PL" dirty="0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C2B1ABD-312B-4429-871C-52BF446A18C6}"/>
              </a:ext>
            </a:extLst>
          </p:cNvPr>
          <p:cNvSpPr/>
          <p:nvPr/>
        </p:nvSpPr>
        <p:spPr>
          <a:xfrm>
            <a:off x="838200" y="1690688"/>
            <a:ext cx="999967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PJP dla jeleniowatych hodowlanych i utrzymywanych w niewoli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które odpowiadają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liczbie gospodarstw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utrzymujących jeleniowate hodowlane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A31E305-ADD6-4F91-9806-7DB888FF0316}"/>
              </a:ext>
            </a:extLst>
          </p:cNvPr>
          <p:cNvSpPr/>
          <p:nvPr/>
        </p:nvSpPr>
        <p:spPr>
          <a:xfrm>
            <a:off x="3048000" y="2528362"/>
            <a:ext cx="6096000" cy="7107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indent="0" algn="ctr">
              <a:lnSpc>
                <a:spcPct val="115000"/>
              </a:lnSpc>
              <a:buClr>
                <a:srgbClr val="3891A7"/>
              </a:buClr>
              <a:buFont typeface="Wingdings 2" panose="05020102010507070707" pitchFamily="18" charset="2"/>
              <a:buNone/>
              <a:tabLst>
                <a:tab pos="2654300" algn="l"/>
                <a:tab pos="5848350" algn="l"/>
              </a:tabLst>
            </a:pPr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PJP → 3000 zwierząt/ 3 lata</a:t>
            </a:r>
            <a:endParaRPr lang="pl-PL" altLang="pl-PL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ctr">
              <a:lnSpc>
                <a:spcPct val="115000"/>
              </a:lnSpc>
              <a:buFont typeface="Wingdings 2" panose="05020102010507070707" pitchFamily="18" charset="2"/>
              <a:buNone/>
              <a:tabLst>
                <a:tab pos="2654300" algn="l"/>
                <a:tab pos="5848350" algn="l"/>
              </a:tabLst>
            </a:pPr>
            <a:r>
              <a:rPr lang="pl-PL" alt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PJP → 30 zwierząt / 3 lata = </a:t>
            </a:r>
            <a:r>
              <a:rPr lang="pl-PL" altLang="pl-PL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PJP → 10 zwierząt/ rok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4D73A52-B06B-477B-AF0C-36871B37E22B}"/>
              </a:ext>
            </a:extLst>
          </p:cNvPr>
          <p:cNvSpPr/>
          <p:nvPr/>
        </p:nvSpPr>
        <p:spPr>
          <a:xfrm>
            <a:off x="419450" y="3520787"/>
            <a:ext cx="11190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Próbki są pobierane w gospodarstwach (ze względu na ograniczoną liczbę jeleniowatych hodowlanych w Polsce, próbki będą pobierane ze wszystkich dostępnych gospodarstw w danym powiecie) lub w zakładzie utylizacyjnym.</a:t>
            </a:r>
            <a:endParaRPr lang="pl-PL" sz="2000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B6DAA69-5BF5-4436-BC14-8C4264304FEC}"/>
              </a:ext>
            </a:extLst>
          </p:cNvPr>
          <p:cNvSpPr/>
          <p:nvPr/>
        </p:nvSpPr>
        <p:spPr>
          <a:xfrm>
            <a:off x="581637" y="4725836"/>
            <a:ext cx="108777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 przypadku niewypełnienia wymogu uzyskania odpowiedniej liczby próbek od jeleniowatych hodowlanych z grupy ryzyka  </a:t>
            </a:r>
            <a:r>
              <a:rPr lang="pl-PL" sz="2000" dirty="0"/>
              <a:t>próbki należy pobrać również w rzeźni od jeleniowatych hodowlanych poddanych ubojowi uznanych za zdatne do spożycia przez ludzi, jak również uznanych za niezdatne do spożycia przez ludzi.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329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1DD6A-D68A-42EE-9B29-BC12B51E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jednostki </a:t>
            </a:r>
            <a:r>
              <a:rPr lang="pl-PL" dirty="0" err="1"/>
              <a:t>próbkobrania</a:t>
            </a:r>
            <a:r>
              <a:rPr lang="pl-PL" dirty="0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B992799-6AC6-46C1-9EBC-54710547AA73}"/>
              </a:ext>
            </a:extLst>
          </p:cNvPr>
          <p:cNvSpPr/>
          <p:nvPr/>
        </p:nvSpPr>
        <p:spPr>
          <a:xfrm>
            <a:off x="1132514" y="1690688"/>
            <a:ext cx="9605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PJP dla jeleniowatych dzikich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częściowo oswojonych            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województw</a:t>
            </a:r>
            <a:endParaRPr lang="pl-PL" b="1" dirty="0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D0C4D071-9B3B-4CD2-8290-7C0C3A07BECB}"/>
              </a:ext>
            </a:extLst>
          </p:cNvPr>
          <p:cNvCxnSpPr/>
          <p:nvPr/>
        </p:nvCxnSpPr>
        <p:spPr>
          <a:xfrm>
            <a:off x="7885019" y="1930400"/>
            <a:ext cx="5536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E969D3F3-A639-43F0-870D-E406534BBA7A}"/>
              </a:ext>
            </a:extLst>
          </p:cNvPr>
          <p:cNvSpPr/>
          <p:nvPr/>
        </p:nvSpPr>
        <p:spPr>
          <a:xfrm>
            <a:off x="3048000" y="2282022"/>
            <a:ext cx="6096000" cy="7107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indent="0" algn="ctr">
              <a:lnSpc>
                <a:spcPct val="115000"/>
              </a:lnSpc>
              <a:buClr>
                <a:srgbClr val="3891A7"/>
              </a:buClr>
              <a:buFont typeface="Wingdings 2" panose="05020102010507070707" pitchFamily="18" charset="2"/>
              <a:buNone/>
              <a:tabLst>
                <a:tab pos="2654300" algn="l"/>
                <a:tab pos="5848350" algn="l"/>
              </a:tabLst>
            </a:pPr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PJP → 3000 zwierząt/ 3 lata</a:t>
            </a:r>
            <a:endParaRPr lang="pl-PL" altLang="pl-PL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ctr">
              <a:lnSpc>
                <a:spcPct val="115000"/>
              </a:lnSpc>
              <a:buFont typeface="Wingdings 2" panose="05020102010507070707" pitchFamily="18" charset="2"/>
              <a:buNone/>
              <a:tabLst>
                <a:tab pos="2654300" algn="l"/>
                <a:tab pos="5848350" algn="l"/>
              </a:tabLst>
            </a:pPr>
            <a:r>
              <a:rPr lang="pl-PL" alt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PJP → 188 zwierząt / 3 lata = </a:t>
            </a:r>
            <a:r>
              <a:rPr lang="pl-PL" altLang="pl-PL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PJP → 63 zwierząt/ rok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E11DEC0-690D-46CE-892A-10C4400C96EB}"/>
              </a:ext>
            </a:extLst>
          </p:cNvPr>
          <p:cNvSpPr/>
          <p:nvPr/>
        </p:nvSpPr>
        <p:spPr>
          <a:xfrm>
            <a:off x="906011" y="3429000"/>
            <a:ext cx="10209402" cy="1975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Pobiera się od zwierząt padłych oraz zabitych w wypadkach komunikacyjnych.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Dodatkowo, jako uzupełnienie liczby próbek, pozyskuje się próbki od zwierząt odstrzelonych.</a:t>
            </a:r>
          </a:p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14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B7B65-B46E-4B92-97F1-A2744EE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Porozumienie</a:t>
            </a:r>
            <a:r>
              <a:rPr lang="pl-PL" sz="2800" dirty="0">
                <a:solidFill>
                  <a:schemeClr val="tx1"/>
                </a:solidFill>
              </a:rPr>
              <a:t> między Głównym Lekarzem Weterynarii a Przewodniczącym Zarządu Głównego Polskiego Związku Łowieckiego, Łowczym Krajowym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8FCA33-7AB7-4C95-83A0-3834683B2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174104"/>
              </p:ext>
            </p:extLst>
          </p:nvPr>
        </p:nvGraphicFramePr>
        <p:xfrm>
          <a:off x="492038" y="2153652"/>
          <a:ext cx="9586753" cy="387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1258BA09-37EA-4255-8A8C-C9BEA1783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2392" y="4307305"/>
            <a:ext cx="1956986" cy="94496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5322DDA-D095-4D3B-8188-BB89FECF2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9537" y="4209277"/>
            <a:ext cx="1426588" cy="932769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94EE7E2D-D2B0-4652-8939-9CB778E1359E}"/>
              </a:ext>
            </a:extLst>
          </p:cNvPr>
          <p:cNvSpPr/>
          <p:nvPr/>
        </p:nvSpPr>
        <p:spPr>
          <a:xfrm>
            <a:off x="5993235" y="4203643"/>
            <a:ext cx="12865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Siedlce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B850714-CE78-4320-9273-C3ED51B7E6F2}"/>
              </a:ext>
            </a:extLst>
          </p:cNvPr>
          <p:cNvSpPr/>
          <p:nvPr/>
        </p:nvSpPr>
        <p:spPr>
          <a:xfrm>
            <a:off x="7494031" y="4213823"/>
            <a:ext cx="12865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Leszno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5A51C368-58E4-4333-9411-AF2B283FBC7C}"/>
              </a:ext>
            </a:extLst>
          </p:cNvPr>
          <p:cNvSpPr/>
          <p:nvPr/>
        </p:nvSpPr>
        <p:spPr>
          <a:xfrm>
            <a:off x="9142312" y="4224002"/>
            <a:ext cx="12865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Kraków</a:t>
            </a: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DD660A43-4559-4D7C-9545-B74FED8A58E8}"/>
              </a:ext>
            </a:extLst>
          </p:cNvPr>
          <p:cNvCxnSpPr/>
          <p:nvPr/>
        </p:nvCxnSpPr>
        <p:spPr>
          <a:xfrm flipH="1">
            <a:off x="6928353" y="3694613"/>
            <a:ext cx="577516" cy="52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52DDA31A-B260-4978-B437-28EF50B34022}"/>
              </a:ext>
            </a:extLst>
          </p:cNvPr>
          <p:cNvCxnSpPr/>
          <p:nvPr/>
        </p:nvCxnSpPr>
        <p:spPr>
          <a:xfrm>
            <a:off x="7752772" y="3674254"/>
            <a:ext cx="264694" cy="52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0B3A6067-0480-48AC-8328-89B7DD5CA7D7}"/>
              </a:ext>
            </a:extLst>
          </p:cNvPr>
          <p:cNvCxnSpPr/>
          <p:nvPr/>
        </p:nvCxnSpPr>
        <p:spPr>
          <a:xfrm>
            <a:off x="8072652" y="3622422"/>
            <a:ext cx="1419727" cy="63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1B5A28DF-2DC6-4D62-AD0C-D083B7BE8375}"/>
              </a:ext>
            </a:extLst>
          </p:cNvPr>
          <p:cNvCxnSpPr/>
          <p:nvPr/>
        </p:nvCxnSpPr>
        <p:spPr>
          <a:xfrm>
            <a:off x="2707105" y="3674254"/>
            <a:ext cx="0" cy="63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108FB3B0-22AD-467E-91B6-AF070966D049}"/>
              </a:ext>
            </a:extLst>
          </p:cNvPr>
          <p:cNvCxnSpPr/>
          <p:nvPr/>
        </p:nvCxnSpPr>
        <p:spPr>
          <a:xfrm>
            <a:off x="4355431" y="3686286"/>
            <a:ext cx="0" cy="52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6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D657F5-FD4F-423D-A4AB-ED9D95B4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Materiał do pobrania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3FE4FF-DF9C-40F8-B127-0D54D98E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4455253" cy="5159229"/>
          </a:xfrm>
        </p:spPr>
        <p:txBody>
          <a:bodyPr>
            <a:normAutofit/>
          </a:bodyPr>
          <a:lstStyle/>
          <a:p>
            <a:r>
              <a:rPr lang="pl-PL" sz="24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próbka</a:t>
            </a:r>
            <a:r>
              <a:rPr lang="pl-PL" sz="2400" u="sng" dirty="0"/>
              <a:t> </a:t>
            </a:r>
            <a:r>
              <a:rPr lang="pl-PL" sz="2400" u="sng" dirty="0">
                <a:solidFill>
                  <a:schemeClr val="tx1"/>
                </a:solidFill>
              </a:rPr>
              <a:t>zasuwki</a:t>
            </a:r>
          </a:p>
          <a:p>
            <a:pPr marL="0" indent="0">
              <a:buNone/>
            </a:pPr>
            <a:r>
              <a:rPr lang="pl-PL" sz="2400" dirty="0"/>
              <a:t>oraz</a:t>
            </a:r>
          </a:p>
          <a:p>
            <a:pPr lvl="0"/>
            <a:r>
              <a:rPr lang="pl-PL" sz="2400" dirty="0" err="1"/>
              <a:t>zagardłowe</a:t>
            </a:r>
            <a:r>
              <a:rPr lang="pl-PL" sz="2400" dirty="0"/>
              <a:t> węzły chłonne, </a:t>
            </a:r>
          </a:p>
          <a:p>
            <a:r>
              <a:rPr lang="pl-PL" sz="2400" dirty="0"/>
              <a:t>migdałki</a:t>
            </a:r>
          </a:p>
          <a:p>
            <a:r>
              <a:rPr lang="pl-PL" sz="2400" dirty="0"/>
              <a:t>inne węzły chłonne głowy.</a:t>
            </a:r>
          </a:p>
          <a:p>
            <a:pPr marL="0" indent="0">
              <a:buNone/>
            </a:pPr>
            <a:r>
              <a:rPr lang="pl-PL" sz="2400" dirty="0"/>
              <a:t>Materiał pozostały powinien zostać zamrożony w temperaturze minus 20°C do ew. badania potwierdzającego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hlinkClick r:id="rId3" action="ppaction://hlinkfile"/>
            <a:extLst>
              <a:ext uri="{FF2B5EF4-FFF2-40B4-BE49-F238E27FC236}">
                <a16:creationId xmlns:a16="http://schemas.microsoft.com/office/drawing/2014/main" id="{E9D66E74-C871-421F-BBC8-53ED3B2AB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051" y="581025"/>
            <a:ext cx="23431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D8EA5-84F1-4154-8960-203AB5D1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Materiał do pobrania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6B40A28-0731-4E0B-A15B-6DB2C1F0F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51" y="2160588"/>
            <a:ext cx="6307335" cy="3881437"/>
          </a:xfrm>
        </p:spPr>
      </p:pic>
    </p:spTree>
    <p:extLst>
      <p:ext uri="{BB962C8B-B14F-4D97-AF65-F5344CB8AC3E}">
        <p14:creationId xmlns:p14="http://schemas.microsoft.com/office/powerpoint/2010/main" val="130442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734980-6E19-404D-A643-0E36DBFF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Materiał do pobrania</a:t>
            </a: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D99AFD7-95AF-420D-A08E-E6586C79D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8" y="2160588"/>
            <a:ext cx="4988442" cy="3881437"/>
          </a:xfrm>
        </p:spPr>
      </p:pic>
    </p:spTree>
    <p:extLst>
      <p:ext uri="{BB962C8B-B14F-4D97-AF65-F5344CB8AC3E}">
        <p14:creationId xmlns:p14="http://schemas.microsoft.com/office/powerpoint/2010/main" val="3931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30092-A5B9-42CC-8A52-81BCEF65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Szybkie testy: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1F718E-CDA8-4E8D-BCC5-6F4ED7C8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4263"/>
            <a:ext cx="8599013" cy="4417099"/>
          </a:xfrm>
        </p:spPr>
        <p:txBody>
          <a:bodyPr>
            <a:normAutofit lnSpcReduction="10000"/>
          </a:bodyPr>
          <a:lstStyle/>
          <a:p>
            <a:r>
              <a:rPr lang="pl-PL" sz="2400" u="sng" dirty="0"/>
              <a:t>a) szybkie testy: </a:t>
            </a:r>
            <a:endParaRPr lang="pl-PL" sz="2400" dirty="0"/>
          </a:p>
          <a:p>
            <a:r>
              <a:rPr lang="pl-PL" sz="2400" dirty="0" err="1"/>
              <a:t>Bio</a:t>
            </a:r>
            <a:r>
              <a:rPr lang="pl-PL" sz="2400" dirty="0"/>
              <a:t>-Rad </a:t>
            </a:r>
            <a:r>
              <a:rPr lang="pl-PL" sz="2400" dirty="0" err="1"/>
              <a:t>TeSeE</a:t>
            </a:r>
            <a:r>
              <a:rPr lang="pl-PL" sz="2400" dirty="0"/>
              <a:t> SAP </a:t>
            </a:r>
            <a:r>
              <a:rPr lang="pl-PL" sz="2400" dirty="0" err="1"/>
              <a:t>rapid</a:t>
            </a:r>
            <a:r>
              <a:rPr lang="pl-PL" sz="2400" dirty="0"/>
              <a:t> test, z wykorzystaniem dodatku CWD;</a:t>
            </a:r>
          </a:p>
          <a:p>
            <a:r>
              <a:rPr lang="en-GB" sz="2400" dirty="0" err="1"/>
              <a:t>Idexx</a:t>
            </a:r>
            <a:r>
              <a:rPr lang="en-GB" sz="2400" dirty="0"/>
              <a:t> </a:t>
            </a:r>
            <a:r>
              <a:rPr lang="en-GB" sz="2400" dirty="0" err="1"/>
              <a:t>Herdchek</a:t>
            </a:r>
            <a:r>
              <a:rPr lang="en-GB" sz="2400" dirty="0"/>
              <a:t> Chronic Wasting Disease  Antigen Test Kit, EIA;</a:t>
            </a:r>
            <a:endParaRPr lang="pl-PL" sz="2400" dirty="0"/>
          </a:p>
          <a:p>
            <a:r>
              <a:rPr lang="en-GB" sz="2400" dirty="0" err="1"/>
              <a:t>Idexx</a:t>
            </a:r>
            <a:r>
              <a:rPr lang="en-GB" sz="2400" dirty="0"/>
              <a:t> </a:t>
            </a:r>
            <a:r>
              <a:rPr lang="en-GB" sz="2400" dirty="0" err="1"/>
              <a:t>HerdChek</a:t>
            </a:r>
            <a:r>
              <a:rPr lang="en-GB" sz="2400" dirty="0"/>
              <a:t> Bovine Spongiform Encephalopathy-Scrapie Antigen Test Kit, EIA;</a:t>
            </a:r>
            <a:endParaRPr lang="pl-PL" sz="2400" dirty="0"/>
          </a:p>
          <a:p>
            <a:r>
              <a:rPr lang="pl-PL" sz="2400" u="sng" dirty="0"/>
              <a:t>b) badania potwierdzające:</a:t>
            </a:r>
            <a:endParaRPr lang="pl-PL" sz="2400" dirty="0"/>
          </a:p>
          <a:p>
            <a:r>
              <a:rPr lang="pl-PL" sz="2400" dirty="0"/>
              <a:t>— metoda immunohistochemiczna (IHC), </a:t>
            </a:r>
          </a:p>
          <a:p>
            <a:r>
              <a:rPr lang="pl-PL" sz="2400" dirty="0"/>
              <a:t>— metoda Western </a:t>
            </a:r>
            <a:r>
              <a:rPr lang="pl-PL" sz="2400" dirty="0" err="1"/>
              <a:t>blot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hlinkClick r:id="rId2" action="ppaction://hlinkfile"/>
            <a:extLst>
              <a:ext uri="{FF2B5EF4-FFF2-40B4-BE49-F238E27FC236}">
                <a16:creationId xmlns:a16="http://schemas.microsoft.com/office/drawing/2014/main" id="{9AD54C48-8544-46B4-BDBA-FC8AAD71E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701" y="3776150"/>
            <a:ext cx="3652639" cy="29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84E521-1730-4FEC-A7E4-ACF813DF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Genotypowanie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EF1DD-8561-4386-9E9E-9DF51A90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Wynik dodatni</a:t>
            </a:r>
            <a:endParaRPr lang="pl-PL" sz="2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800" dirty="0"/>
              <a:t> - obowiązek określenia białka prionowego</a:t>
            </a:r>
          </a:p>
          <a:p>
            <a:r>
              <a:rPr lang="pl-PL" sz="2800" u="sng" dirty="0">
                <a:solidFill>
                  <a:schemeClr val="tx1"/>
                </a:solidFill>
              </a:rPr>
              <a:t>Wynik ujemny </a:t>
            </a:r>
          </a:p>
          <a:p>
            <a:pPr>
              <a:buFontTx/>
              <a:buChar char="-"/>
            </a:pPr>
            <a:r>
              <a:rPr lang="pl-PL" sz="2800" dirty="0"/>
              <a:t>określenie genotypu białka prionowego </a:t>
            </a:r>
          </a:p>
          <a:p>
            <a:pPr>
              <a:buFontTx/>
              <a:buChar char="-"/>
            </a:pPr>
            <a:r>
              <a:rPr lang="pl-PL" sz="2800" dirty="0"/>
              <a:t>przechowywanie próbki tkanki w stanie zamrożonym co najmniej do dnia 31 grudnia 2021 r., aby umożliwić </a:t>
            </a:r>
            <a:r>
              <a:rPr lang="pl-PL" sz="2800" dirty="0" err="1"/>
              <a:t>genotypowanie</a:t>
            </a:r>
            <a:r>
              <a:rPr lang="pl-PL" sz="2800" dirty="0"/>
              <a:t>, jeżeli tak postanowi KE.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540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7DEF2A-2F98-4EDE-8BAD-2994F064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Sprawozdawczość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AC8187-5A82-4AB4-A441-74785C005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Próbki pobrane od:</a:t>
            </a:r>
          </a:p>
          <a:p>
            <a:pPr marL="514350" indent="-514350">
              <a:buAutoNum type="arabicPeriod"/>
            </a:pPr>
            <a:r>
              <a:rPr lang="pl-PL" sz="2800" b="1" dirty="0"/>
              <a:t>sztuk padłych i zabitych - </a:t>
            </a:r>
            <a:r>
              <a:rPr lang="pl-PL" sz="2800" dirty="0"/>
              <a:t> wykazywane w sprawozdaniach miesięcznych przez PLW </a:t>
            </a:r>
            <a:r>
              <a:rPr lang="pl-PL" sz="2800" b="1" dirty="0"/>
              <a:t>właściwego dla miejsca pobrania próbki</a:t>
            </a:r>
          </a:p>
          <a:p>
            <a:pPr marL="514350" indent="-514350">
              <a:buAutoNum type="arabicPeriod"/>
            </a:pPr>
            <a:r>
              <a:rPr lang="pl-PL" sz="2800" b="1" dirty="0"/>
              <a:t>sztuk poddanych ubojowi</a:t>
            </a:r>
            <a:r>
              <a:rPr lang="pl-PL" sz="2800" dirty="0"/>
              <a:t> - wykazywane w sprawozdaniach miesięcznych przez PLW </a:t>
            </a:r>
            <a:r>
              <a:rPr lang="pl-PL" sz="2800" b="1" dirty="0"/>
              <a:t>właściwego dla miejsca usytuowania rzeźni</a:t>
            </a:r>
          </a:p>
        </p:txBody>
      </p:sp>
    </p:spTree>
    <p:extLst>
      <p:ext uri="{BB962C8B-B14F-4D97-AF65-F5344CB8AC3E}">
        <p14:creationId xmlns:p14="http://schemas.microsoft.com/office/powerpoint/2010/main" val="42470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74EDCE-620D-4B0F-9B26-74DCC746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Nadzór, koordynacja, wykonanie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C1033E-794B-44CE-901F-4FF72F54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Nadzór – Główny Lekarz Weterynarii</a:t>
            </a:r>
          </a:p>
          <a:p>
            <a:r>
              <a:rPr lang="pl-PL" sz="2800" dirty="0"/>
              <a:t>Koordynacja – wojewódzcy lekarze weterynarii</a:t>
            </a:r>
          </a:p>
          <a:p>
            <a:r>
              <a:rPr lang="pl-PL" sz="2800" b="1" dirty="0"/>
              <a:t>Powiatowy lekarz weterynarii 1 </a:t>
            </a:r>
            <a:r>
              <a:rPr lang="pl-PL" sz="2800" dirty="0"/>
              <a:t>– powiatowego lekarza weterynarii właściwy dla </a:t>
            </a:r>
            <a:r>
              <a:rPr lang="pl-PL" sz="2800" u="sng" dirty="0"/>
              <a:t>miejsca pochodzenia </a:t>
            </a:r>
            <a:r>
              <a:rPr lang="pl-PL" sz="2800" dirty="0"/>
              <a:t>zwierzęcia </a:t>
            </a:r>
          </a:p>
          <a:p>
            <a:r>
              <a:rPr lang="pl-PL" sz="2800" b="1" dirty="0"/>
              <a:t>Powiatowy lekarz weterynarii 2 </a:t>
            </a:r>
            <a:r>
              <a:rPr lang="pl-PL" sz="2800" dirty="0"/>
              <a:t>- powiatowego lekarza weterynarii właściwy dla </a:t>
            </a:r>
            <a:r>
              <a:rPr lang="pl-PL" sz="2800" u="sng" dirty="0"/>
              <a:t>miejsca pobrania próbki </a:t>
            </a:r>
          </a:p>
        </p:txBody>
      </p:sp>
    </p:spTree>
    <p:extLst>
      <p:ext uri="{BB962C8B-B14F-4D97-AF65-F5344CB8AC3E}">
        <p14:creationId xmlns:p14="http://schemas.microsoft.com/office/powerpoint/2010/main" val="402412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D1FEDC-8176-449C-A032-EFD85F09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Sprawozdania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52A7B1-FAB1-4F90-A11D-CC90E65B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przesyłane do GIW wraz ze sprawozdaniami dotyczącymi TSE – </a:t>
            </a:r>
            <a:r>
              <a:rPr lang="pl-PL" sz="2800" b="1" dirty="0"/>
              <a:t>do ostatniego dnia miesiąca następującego po miesiącu sprawozdawczym </a:t>
            </a:r>
          </a:p>
        </p:txBody>
      </p:sp>
    </p:spTree>
    <p:extLst>
      <p:ext uri="{BB962C8B-B14F-4D97-AF65-F5344CB8AC3E}">
        <p14:creationId xmlns:p14="http://schemas.microsoft.com/office/powerpoint/2010/main" val="2195165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EF8791-CAF0-4528-B002-EF365DF3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hlinkClick r:id="rId2" action="ppaction://hlinkfile"/>
              </a:rPr>
              <a:t>Sprawozdania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B91533-84FA-406E-B3D2-63CF8416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9393098" cy="4669762"/>
          </a:xfrm>
        </p:spPr>
        <p:txBody>
          <a:bodyPr>
            <a:normAutofit fontScale="92500" lnSpcReduction="20000"/>
          </a:bodyPr>
          <a:lstStyle/>
          <a:p>
            <a:r>
              <a:rPr lang="pl-PL" b="1" u="sng" dirty="0"/>
              <a:t>Dane:</a:t>
            </a:r>
          </a:p>
          <a:p>
            <a:r>
              <a:rPr lang="pl-PL" dirty="0"/>
              <a:t>a) liczbę przekazanych do badania próbek pobranych od jeleniowatych, według grup docelowych zgodnie z następującymi kryteriami: </a:t>
            </a:r>
          </a:p>
          <a:p>
            <a:r>
              <a:rPr lang="pl-PL" dirty="0"/>
              <a:t>— identyfikator podstawowej jednostki próby (PJP), </a:t>
            </a:r>
          </a:p>
          <a:p>
            <a:r>
              <a:rPr lang="pl-PL" dirty="0"/>
              <a:t>— gatunek, </a:t>
            </a:r>
          </a:p>
          <a:p>
            <a:r>
              <a:rPr lang="pl-PL" dirty="0"/>
              <a:t>— system zarządzania: utrzymywane w warunkach fermowych, żyjące w niewoli, dzikie lub częściowo oswojone,</a:t>
            </a:r>
          </a:p>
          <a:p>
            <a:r>
              <a:rPr lang="pl-PL" dirty="0"/>
              <a:t> — grupa docelowa, </a:t>
            </a:r>
          </a:p>
          <a:p>
            <a:r>
              <a:rPr lang="pl-PL" dirty="0"/>
              <a:t>— płeć; </a:t>
            </a:r>
          </a:p>
          <a:p>
            <a:r>
              <a:rPr lang="pl-PL" dirty="0"/>
              <a:t>b) wyniki szybkich testów i badań potwierdzających (liczbę wyników dodatnich i ujemnych) </a:t>
            </a:r>
          </a:p>
          <a:p>
            <a:r>
              <a:rPr lang="pl-PL" dirty="0"/>
              <a:t>c) położenie geograficzne pozytywnych przypadków CWD;</a:t>
            </a:r>
          </a:p>
          <a:p>
            <a:r>
              <a:rPr lang="pl-PL" dirty="0"/>
              <a:t>d) genotyp i gatunek każdego z jeleniowatych, u którego wykryto CWD; </a:t>
            </a:r>
          </a:p>
          <a:p>
            <a:r>
              <a:rPr lang="pl-PL" dirty="0"/>
              <a:t>e) genotyp jeleniowatych poddanych badaniom w kierunku CWD, których wynik był ujemny, jeżeli przeprowadzono takie badanie w celu ustalenia genotypu.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2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13EA-8AD5-40A5-A875-5389F490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D6EDD7-51AA-45D7-BD22-AF15ED45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/>
              <a:t>Dziękuję za uwagę</a:t>
            </a:r>
          </a:p>
          <a:p>
            <a:pPr marL="0" indent="0" algn="ctr">
              <a:buNone/>
            </a:pPr>
            <a:r>
              <a:rPr lang="pl-PL" sz="4800" dirty="0"/>
              <a:t> </a:t>
            </a:r>
          </a:p>
          <a:p>
            <a:pPr marL="0" indent="0" algn="ctr">
              <a:buNone/>
            </a:pPr>
            <a:r>
              <a:rPr lang="pl-PL" sz="4000" dirty="0"/>
              <a:t>joanna.hankiewicz@wetgiw.gov.pl</a:t>
            </a:r>
          </a:p>
        </p:txBody>
      </p:sp>
    </p:spTree>
    <p:extLst>
      <p:ext uri="{BB962C8B-B14F-4D97-AF65-F5344CB8AC3E}">
        <p14:creationId xmlns:p14="http://schemas.microsoft.com/office/powerpoint/2010/main" val="21900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017CAE-B509-4052-8D87-3E4CE818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Nadzór, koordynacja, wykonanie 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414FC3EA-221D-4AD4-B98C-D031EC6BC4F7}"/>
              </a:ext>
            </a:extLst>
          </p:cNvPr>
          <p:cNvSpPr/>
          <p:nvPr/>
        </p:nvSpPr>
        <p:spPr>
          <a:xfrm>
            <a:off x="5245098" y="3319320"/>
            <a:ext cx="2439071" cy="1218840"/>
          </a:xfrm>
          <a:custGeom>
            <a:avLst/>
            <a:gdLst>
              <a:gd name="connsiteX0" fmla="*/ 0 w 1951876"/>
              <a:gd name="connsiteY0" fmla="*/ 121884 h 1218840"/>
              <a:gd name="connsiteX1" fmla="*/ 121884 w 1951876"/>
              <a:gd name="connsiteY1" fmla="*/ 0 h 1218840"/>
              <a:gd name="connsiteX2" fmla="*/ 1829992 w 1951876"/>
              <a:gd name="connsiteY2" fmla="*/ 0 h 1218840"/>
              <a:gd name="connsiteX3" fmla="*/ 1951876 w 1951876"/>
              <a:gd name="connsiteY3" fmla="*/ 121884 h 1218840"/>
              <a:gd name="connsiteX4" fmla="*/ 1951876 w 1951876"/>
              <a:gd name="connsiteY4" fmla="*/ 1096956 h 1218840"/>
              <a:gd name="connsiteX5" fmla="*/ 1829992 w 1951876"/>
              <a:gd name="connsiteY5" fmla="*/ 1218840 h 1218840"/>
              <a:gd name="connsiteX6" fmla="*/ 121884 w 1951876"/>
              <a:gd name="connsiteY6" fmla="*/ 1218840 h 1218840"/>
              <a:gd name="connsiteX7" fmla="*/ 0 w 1951876"/>
              <a:gd name="connsiteY7" fmla="*/ 1096956 h 1218840"/>
              <a:gd name="connsiteX8" fmla="*/ 0 w 1951876"/>
              <a:gd name="connsiteY8" fmla="*/ 121884 h 121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876" h="1218840">
                <a:moveTo>
                  <a:pt x="0" y="121884"/>
                </a:moveTo>
                <a:cubicBezTo>
                  <a:pt x="0" y="54569"/>
                  <a:pt x="54569" y="0"/>
                  <a:pt x="121884" y="0"/>
                </a:cubicBezTo>
                <a:lnTo>
                  <a:pt x="1829992" y="0"/>
                </a:lnTo>
                <a:cubicBezTo>
                  <a:pt x="1897307" y="0"/>
                  <a:pt x="1951876" y="54569"/>
                  <a:pt x="1951876" y="121884"/>
                </a:cubicBezTo>
                <a:lnTo>
                  <a:pt x="1951876" y="1096956"/>
                </a:lnTo>
                <a:cubicBezTo>
                  <a:pt x="1951876" y="1164271"/>
                  <a:pt x="1897307" y="1218840"/>
                  <a:pt x="1829992" y="1218840"/>
                </a:cubicBezTo>
                <a:lnTo>
                  <a:pt x="121884" y="1218840"/>
                </a:lnTo>
                <a:cubicBezTo>
                  <a:pt x="54569" y="1218840"/>
                  <a:pt x="0" y="1164271"/>
                  <a:pt x="0" y="1096956"/>
                </a:cubicBezTo>
                <a:lnTo>
                  <a:pt x="0" y="12188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099" tIns="61099" rIns="61099" bIns="6109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/>
              <a:t>PLW właściwy dla miejsca pobrania próbki (PLW 2)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104F8D28-4C9A-479A-99A5-2AF4418BD191}"/>
              </a:ext>
            </a:extLst>
          </p:cNvPr>
          <p:cNvSpPr/>
          <p:nvPr/>
        </p:nvSpPr>
        <p:spPr>
          <a:xfrm>
            <a:off x="1733609" y="3319320"/>
            <a:ext cx="2270491" cy="1218840"/>
          </a:xfrm>
          <a:custGeom>
            <a:avLst/>
            <a:gdLst>
              <a:gd name="connsiteX0" fmla="*/ 0 w 1710687"/>
              <a:gd name="connsiteY0" fmla="*/ 121884 h 1218840"/>
              <a:gd name="connsiteX1" fmla="*/ 121884 w 1710687"/>
              <a:gd name="connsiteY1" fmla="*/ 0 h 1218840"/>
              <a:gd name="connsiteX2" fmla="*/ 1588803 w 1710687"/>
              <a:gd name="connsiteY2" fmla="*/ 0 h 1218840"/>
              <a:gd name="connsiteX3" fmla="*/ 1710687 w 1710687"/>
              <a:gd name="connsiteY3" fmla="*/ 121884 h 1218840"/>
              <a:gd name="connsiteX4" fmla="*/ 1710687 w 1710687"/>
              <a:gd name="connsiteY4" fmla="*/ 1096956 h 1218840"/>
              <a:gd name="connsiteX5" fmla="*/ 1588803 w 1710687"/>
              <a:gd name="connsiteY5" fmla="*/ 1218840 h 1218840"/>
              <a:gd name="connsiteX6" fmla="*/ 121884 w 1710687"/>
              <a:gd name="connsiteY6" fmla="*/ 1218840 h 1218840"/>
              <a:gd name="connsiteX7" fmla="*/ 0 w 1710687"/>
              <a:gd name="connsiteY7" fmla="*/ 1096956 h 1218840"/>
              <a:gd name="connsiteX8" fmla="*/ 0 w 1710687"/>
              <a:gd name="connsiteY8" fmla="*/ 121884 h 121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687" h="1218840">
                <a:moveTo>
                  <a:pt x="0" y="121884"/>
                </a:moveTo>
                <a:cubicBezTo>
                  <a:pt x="0" y="54569"/>
                  <a:pt x="54569" y="0"/>
                  <a:pt x="121884" y="0"/>
                </a:cubicBezTo>
                <a:lnTo>
                  <a:pt x="1588803" y="0"/>
                </a:lnTo>
                <a:cubicBezTo>
                  <a:pt x="1656118" y="0"/>
                  <a:pt x="1710687" y="54569"/>
                  <a:pt x="1710687" y="121884"/>
                </a:cubicBezTo>
                <a:lnTo>
                  <a:pt x="1710687" y="1096956"/>
                </a:lnTo>
                <a:cubicBezTo>
                  <a:pt x="1710687" y="1164271"/>
                  <a:pt x="1656118" y="1218840"/>
                  <a:pt x="1588803" y="1218840"/>
                </a:cubicBezTo>
                <a:lnTo>
                  <a:pt x="121884" y="1218840"/>
                </a:lnTo>
                <a:cubicBezTo>
                  <a:pt x="54569" y="1218840"/>
                  <a:pt x="0" y="1164271"/>
                  <a:pt x="0" y="1096956"/>
                </a:cubicBezTo>
                <a:lnTo>
                  <a:pt x="0" y="12188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099" tIns="61099" rIns="61099" bIns="6109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/>
              <a:t>PLW właściwy dla miejsca pochodzenia zwierzęcia (PLW 1)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970C88CF-81AB-40A6-9B7E-9FE968D3A187}"/>
              </a:ext>
            </a:extLst>
          </p:cNvPr>
          <p:cNvSpPr/>
          <p:nvPr/>
        </p:nvSpPr>
        <p:spPr>
          <a:xfrm>
            <a:off x="3881416" y="2137550"/>
            <a:ext cx="1898043" cy="784991"/>
          </a:xfrm>
          <a:custGeom>
            <a:avLst/>
            <a:gdLst>
              <a:gd name="connsiteX0" fmla="*/ 0 w 1129061"/>
              <a:gd name="connsiteY0" fmla="*/ 30108 h 301075"/>
              <a:gd name="connsiteX1" fmla="*/ 30108 w 1129061"/>
              <a:gd name="connsiteY1" fmla="*/ 0 h 301075"/>
              <a:gd name="connsiteX2" fmla="*/ 1098954 w 1129061"/>
              <a:gd name="connsiteY2" fmla="*/ 0 h 301075"/>
              <a:gd name="connsiteX3" fmla="*/ 1129062 w 1129061"/>
              <a:gd name="connsiteY3" fmla="*/ 30108 h 301075"/>
              <a:gd name="connsiteX4" fmla="*/ 1129061 w 1129061"/>
              <a:gd name="connsiteY4" fmla="*/ 270968 h 301075"/>
              <a:gd name="connsiteX5" fmla="*/ 1098953 w 1129061"/>
              <a:gd name="connsiteY5" fmla="*/ 301076 h 301075"/>
              <a:gd name="connsiteX6" fmla="*/ 30108 w 1129061"/>
              <a:gd name="connsiteY6" fmla="*/ 301075 h 301075"/>
              <a:gd name="connsiteX7" fmla="*/ 0 w 1129061"/>
              <a:gd name="connsiteY7" fmla="*/ 270967 h 301075"/>
              <a:gd name="connsiteX8" fmla="*/ 0 w 1129061"/>
              <a:gd name="connsiteY8" fmla="*/ 30108 h 30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061" h="301075">
                <a:moveTo>
                  <a:pt x="0" y="30108"/>
                </a:moveTo>
                <a:cubicBezTo>
                  <a:pt x="0" y="13480"/>
                  <a:pt x="13480" y="0"/>
                  <a:pt x="30108" y="0"/>
                </a:cubicBezTo>
                <a:lnTo>
                  <a:pt x="1098954" y="0"/>
                </a:lnTo>
                <a:cubicBezTo>
                  <a:pt x="1115582" y="0"/>
                  <a:pt x="1129062" y="13480"/>
                  <a:pt x="1129062" y="30108"/>
                </a:cubicBezTo>
                <a:cubicBezTo>
                  <a:pt x="1129062" y="110395"/>
                  <a:pt x="1129061" y="190681"/>
                  <a:pt x="1129061" y="270968"/>
                </a:cubicBezTo>
                <a:cubicBezTo>
                  <a:pt x="1129061" y="287596"/>
                  <a:pt x="1115581" y="301076"/>
                  <a:pt x="1098953" y="301076"/>
                </a:cubicBezTo>
                <a:lnTo>
                  <a:pt x="30108" y="301075"/>
                </a:lnTo>
                <a:cubicBezTo>
                  <a:pt x="13480" y="301075"/>
                  <a:pt x="0" y="287595"/>
                  <a:pt x="0" y="270967"/>
                </a:cubicBezTo>
                <a:lnTo>
                  <a:pt x="0" y="301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18" tIns="34218" rIns="34218" bIns="342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protokół</a:t>
            </a:r>
            <a:r>
              <a:rPr lang="pl-PL" sz="2000" kern="1200" dirty="0"/>
              <a:t> pobrania próbki</a:t>
            </a: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C0AE0B7-4B36-428F-8F72-95FADA4FD49C}"/>
              </a:ext>
            </a:extLst>
          </p:cNvPr>
          <p:cNvSpPr/>
          <p:nvPr/>
        </p:nvSpPr>
        <p:spPr>
          <a:xfrm>
            <a:off x="3594370" y="1283910"/>
            <a:ext cx="2356602" cy="591607"/>
          </a:xfrm>
          <a:custGeom>
            <a:avLst/>
            <a:gdLst>
              <a:gd name="connsiteX0" fmla="*/ 0 w 1394724"/>
              <a:gd name="connsiteY0" fmla="*/ 37903 h 379027"/>
              <a:gd name="connsiteX1" fmla="*/ 37903 w 1394724"/>
              <a:gd name="connsiteY1" fmla="*/ 0 h 379027"/>
              <a:gd name="connsiteX2" fmla="*/ 1356821 w 1394724"/>
              <a:gd name="connsiteY2" fmla="*/ 0 h 379027"/>
              <a:gd name="connsiteX3" fmla="*/ 1394724 w 1394724"/>
              <a:gd name="connsiteY3" fmla="*/ 37903 h 379027"/>
              <a:gd name="connsiteX4" fmla="*/ 1394724 w 1394724"/>
              <a:gd name="connsiteY4" fmla="*/ 341124 h 379027"/>
              <a:gd name="connsiteX5" fmla="*/ 1356821 w 1394724"/>
              <a:gd name="connsiteY5" fmla="*/ 379027 h 379027"/>
              <a:gd name="connsiteX6" fmla="*/ 37903 w 1394724"/>
              <a:gd name="connsiteY6" fmla="*/ 379027 h 379027"/>
              <a:gd name="connsiteX7" fmla="*/ 0 w 1394724"/>
              <a:gd name="connsiteY7" fmla="*/ 341124 h 379027"/>
              <a:gd name="connsiteX8" fmla="*/ 0 w 1394724"/>
              <a:gd name="connsiteY8" fmla="*/ 37903 h 37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724" h="379027">
                <a:moveTo>
                  <a:pt x="0" y="37903"/>
                </a:moveTo>
                <a:cubicBezTo>
                  <a:pt x="0" y="16970"/>
                  <a:pt x="16970" y="0"/>
                  <a:pt x="37903" y="0"/>
                </a:cubicBezTo>
                <a:lnTo>
                  <a:pt x="1356821" y="0"/>
                </a:lnTo>
                <a:cubicBezTo>
                  <a:pt x="1377754" y="0"/>
                  <a:pt x="1394724" y="16970"/>
                  <a:pt x="1394724" y="37903"/>
                </a:cubicBezTo>
                <a:lnTo>
                  <a:pt x="1394724" y="341124"/>
                </a:lnTo>
                <a:cubicBezTo>
                  <a:pt x="1394724" y="362057"/>
                  <a:pt x="1377754" y="379027"/>
                  <a:pt x="1356821" y="379027"/>
                </a:cubicBezTo>
                <a:lnTo>
                  <a:pt x="37903" y="379027"/>
                </a:lnTo>
                <a:cubicBezTo>
                  <a:pt x="16970" y="379027"/>
                  <a:pt x="0" y="362057"/>
                  <a:pt x="0" y="341124"/>
                </a:cubicBezTo>
                <a:lnTo>
                  <a:pt x="0" y="379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21" tIns="31421" rIns="31421" bIns="3142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Urzędowy lekarz weterynarii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A7D2C6B8-19FE-4CEC-8730-203ABBF08702}"/>
              </a:ext>
            </a:extLst>
          </p:cNvPr>
          <p:cNvSpPr/>
          <p:nvPr/>
        </p:nvSpPr>
        <p:spPr>
          <a:xfrm>
            <a:off x="8298240" y="4510483"/>
            <a:ext cx="2270491" cy="1003209"/>
          </a:xfrm>
          <a:custGeom>
            <a:avLst/>
            <a:gdLst>
              <a:gd name="connsiteX0" fmla="*/ 0 w 2270491"/>
              <a:gd name="connsiteY0" fmla="*/ 21545 h 215452"/>
              <a:gd name="connsiteX1" fmla="*/ 21545 w 2270491"/>
              <a:gd name="connsiteY1" fmla="*/ 0 h 215452"/>
              <a:gd name="connsiteX2" fmla="*/ 2248946 w 2270491"/>
              <a:gd name="connsiteY2" fmla="*/ 0 h 215452"/>
              <a:gd name="connsiteX3" fmla="*/ 2270491 w 2270491"/>
              <a:gd name="connsiteY3" fmla="*/ 21545 h 215452"/>
              <a:gd name="connsiteX4" fmla="*/ 2270491 w 2270491"/>
              <a:gd name="connsiteY4" fmla="*/ 193907 h 215452"/>
              <a:gd name="connsiteX5" fmla="*/ 2248946 w 2270491"/>
              <a:gd name="connsiteY5" fmla="*/ 215452 h 215452"/>
              <a:gd name="connsiteX6" fmla="*/ 21545 w 2270491"/>
              <a:gd name="connsiteY6" fmla="*/ 215452 h 215452"/>
              <a:gd name="connsiteX7" fmla="*/ 0 w 2270491"/>
              <a:gd name="connsiteY7" fmla="*/ 193907 h 215452"/>
              <a:gd name="connsiteX8" fmla="*/ 0 w 2270491"/>
              <a:gd name="connsiteY8" fmla="*/ 21545 h 21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0491" h="215452">
                <a:moveTo>
                  <a:pt x="0" y="21545"/>
                </a:moveTo>
                <a:cubicBezTo>
                  <a:pt x="0" y="9646"/>
                  <a:pt x="9646" y="0"/>
                  <a:pt x="21545" y="0"/>
                </a:cubicBezTo>
                <a:lnTo>
                  <a:pt x="2248946" y="0"/>
                </a:lnTo>
                <a:cubicBezTo>
                  <a:pt x="2260845" y="0"/>
                  <a:pt x="2270491" y="9646"/>
                  <a:pt x="2270491" y="21545"/>
                </a:cubicBezTo>
                <a:lnTo>
                  <a:pt x="2270491" y="193907"/>
                </a:lnTo>
                <a:cubicBezTo>
                  <a:pt x="2270491" y="205806"/>
                  <a:pt x="2260845" y="215452"/>
                  <a:pt x="2248946" y="215452"/>
                </a:cubicBezTo>
                <a:lnTo>
                  <a:pt x="21545" y="215452"/>
                </a:lnTo>
                <a:cubicBezTo>
                  <a:pt x="9646" y="215452"/>
                  <a:pt x="0" y="205806"/>
                  <a:pt x="0" y="193907"/>
                </a:cubicBezTo>
                <a:lnTo>
                  <a:pt x="0" y="215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10" tIns="31710" rIns="31710" bIns="3171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/>
              <a:t>koordynator WIW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5834E643-9FB6-427A-AD5F-C52FCD250A7D}"/>
              </a:ext>
            </a:extLst>
          </p:cNvPr>
          <p:cNvSpPr/>
          <p:nvPr/>
        </p:nvSpPr>
        <p:spPr>
          <a:xfrm>
            <a:off x="677334" y="5012088"/>
            <a:ext cx="1985175" cy="1182516"/>
          </a:xfrm>
          <a:custGeom>
            <a:avLst/>
            <a:gdLst>
              <a:gd name="connsiteX0" fmla="*/ 0 w 1985175"/>
              <a:gd name="connsiteY0" fmla="*/ 118252 h 1182515"/>
              <a:gd name="connsiteX1" fmla="*/ 118252 w 1985175"/>
              <a:gd name="connsiteY1" fmla="*/ 0 h 1182515"/>
              <a:gd name="connsiteX2" fmla="*/ 1866924 w 1985175"/>
              <a:gd name="connsiteY2" fmla="*/ 0 h 1182515"/>
              <a:gd name="connsiteX3" fmla="*/ 1985176 w 1985175"/>
              <a:gd name="connsiteY3" fmla="*/ 118252 h 1182515"/>
              <a:gd name="connsiteX4" fmla="*/ 1985175 w 1985175"/>
              <a:gd name="connsiteY4" fmla="*/ 1064264 h 1182515"/>
              <a:gd name="connsiteX5" fmla="*/ 1866923 w 1985175"/>
              <a:gd name="connsiteY5" fmla="*/ 1182516 h 1182515"/>
              <a:gd name="connsiteX6" fmla="*/ 118252 w 1985175"/>
              <a:gd name="connsiteY6" fmla="*/ 1182515 h 1182515"/>
              <a:gd name="connsiteX7" fmla="*/ 0 w 1985175"/>
              <a:gd name="connsiteY7" fmla="*/ 1064263 h 1182515"/>
              <a:gd name="connsiteX8" fmla="*/ 0 w 1985175"/>
              <a:gd name="connsiteY8" fmla="*/ 118252 h 11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175" h="1182515">
                <a:moveTo>
                  <a:pt x="1985175" y="118252"/>
                </a:moveTo>
                <a:cubicBezTo>
                  <a:pt x="1985175" y="52943"/>
                  <a:pt x="1932232" y="0"/>
                  <a:pt x="1866923" y="0"/>
                </a:cubicBezTo>
                <a:lnTo>
                  <a:pt x="118251" y="0"/>
                </a:lnTo>
                <a:cubicBezTo>
                  <a:pt x="52942" y="0"/>
                  <a:pt x="0" y="52943"/>
                  <a:pt x="0" y="118252"/>
                </a:cubicBezTo>
                <a:cubicBezTo>
                  <a:pt x="0" y="433589"/>
                  <a:pt x="0" y="748927"/>
                  <a:pt x="0" y="1064264"/>
                </a:cubicBezTo>
                <a:cubicBezTo>
                  <a:pt x="0" y="1129573"/>
                  <a:pt x="52943" y="1182515"/>
                  <a:pt x="118252" y="1182515"/>
                </a:cubicBezTo>
                <a:lnTo>
                  <a:pt x="1866923" y="1182515"/>
                </a:lnTo>
                <a:cubicBezTo>
                  <a:pt x="1932232" y="1182515"/>
                  <a:pt x="1985175" y="1129572"/>
                  <a:pt x="1985175" y="1064263"/>
                </a:cubicBezTo>
                <a:lnTo>
                  <a:pt x="1985175" y="11825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034" tIns="60034" rIns="60036" bIns="6003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/>
              <a:t>konieczność zaprzestania pobierania próbek</a:t>
            </a: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936F9124-5E3B-4D89-8EFB-6E492C0E10DD}"/>
              </a:ext>
            </a:extLst>
          </p:cNvPr>
          <p:cNvSpPr/>
          <p:nvPr/>
        </p:nvSpPr>
        <p:spPr>
          <a:xfrm>
            <a:off x="3968880" y="5601622"/>
            <a:ext cx="2013575" cy="1218840"/>
          </a:xfrm>
          <a:custGeom>
            <a:avLst/>
            <a:gdLst>
              <a:gd name="connsiteX0" fmla="*/ 0 w 2013574"/>
              <a:gd name="connsiteY0" fmla="*/ 121884 h 1218840"/>
              <a:gd name="connsiteX1" fmla="*/ 121884 w 2013574"/>
              <a:gd name="connsiteY1" fmla="*/ 0 h 1218840"/>
              <a:gd name="connsiteX2" fmla="*/ 1891690 w 2013574"/>
              <a:gd name="connsiteY2" fmla="*/ 0 h 1218840"/>
              <a:gd name="connsiteX3" fmla="*/ 2013574 w 2013574"/>
              <a:gd name="connsiteY3" fmla="*/ 121884 h 1218840"/>
              <a:gd name="connsiteX4" fmla="*/ 2013574 w 2013574"/>
              <a:gd name="connsiteY4" fmla="*/ 1096956 h 1218840"/>
              <a:gd name="connsiteX5" fmla="*/ 1891690 w 2013574"/>
              <a:gd name="connsiteY5" fmla="*/ 1218840 h 1218840"/>
              <a:gd name="connsiteX6" fmla="*/ 121884 w 2013574"/>
              <a:gd name="connsiteY6" fmla="*/ 1218840 h 1218840"/>
              <a:gd name="connsiteX7" fmla="*/ 0 w 2013574"/>
              <a:gd name="connsiteY7" fmla="*/ 1096956 h 1218840"/>
              <a:gd name="connsiteX8" fmla="*/ 0 w 2013574"/>
              <a:gd name="connsiteY8" fmla="*/ 121884 h 121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3574" h="1218840">
                <a:moveTo>
                  <a:pt x="2013574" y="121884"/>
                </a:moveTo>
                <a:cubicBezTo>
                  <a:pt x="2013574" y="54569"/>
                  <a:pt x="1959005" y="0"/>
                  <a:pt x="1891690" y="0"/>
                </a:cubicBezTo>
                <a:lnTo>
                  <a:pt x="121884" y="0"/>
                </a:lnTo>
                <a:cubicBezTo>
                  <a:pt x="54569" y="0"/>
                  <a:pt x="0" y="54569"/>
                  <a:pt x="0" y="121884"/>
                </a:cubicBezTo>
                <a:lnTo>
                  <a:pt x="0" y="1096956"/>
                </a:lnTo>
                <a:cubicBezTo>
                  <a:pt x="0" y="1164271"/>
                  <a:pt x="54569" y="1218840"/>
                  <a:pt x="121884" y="1218840"/>
                </a:cubicBezTo>
                <a:lnTo>
                  <a:pt x="1891690" y="1218840"/>
                </a:lnTo>
                <a:cubicBezTo>
                  <a:pt x="1959005" y="1218840"/>
                  <a:pt x="2013574" y="1164271"/>
                  <a:pt x="2013574" y="1096956"/>
                </a:cubicBezTo>
                <a:lnTo>
                  <a:pt x="2013574" y="12188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099" tIns="61099" rIns="61099" bIns="6109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/>
              <a:t>konieczność uzupełnienia liczby próbek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9C761BFD-BB8E-4853-A037-82D85924F997}"/>
              </a:ext>
            </a:extLst>
          </p:cNvPr>
          <p:cNvCxnSpPr/>
          <p:nvPr/>
        </p:nvCxnSpPr>
        <p:spPr>
          <a:xfrm>
            <a:off x="4772671" y="1882236"/>
            <a:ext cx="0" cy="25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F5BEC263-24E4-4AFC-9655-B9C2BB8CE33B}"/>
              </a:ext>
            </a:extLst>
          </p:cNvPr>
          <p:cNvCxnSpPr/>
          <p:nvPr/>
        </p:nvCxnSpPr>
        <p:spPr>
          <a:xfrm flipH="1">
            <a:off x="3594370" y="2922541"/>
            <a:ext cx="604651" cy="39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45CD3F00-B15A-4ECD-A63B-872FB240BD68}"/>
              </a:ext>
            </a:extLst>
          </p:cNvPr>
          <p:cNvCxnSpPr/>
          <p:nvPr/>
        </p:nvCxnSpPr>
        <p:spPr>
          <a:xfrm>
            <a:off x="5354053" y="2922541"/>
            <a:ext cx="596919" cy="350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CE4B2760-520A-4020-9F6B-8A76CBA1FDEE}"/>
              </a:ext>
            </a:extLst>
          </p:cNvPr>
          <p:cNvCxnSpPr/>
          <p:nvPr/>
        </p:nvCxnSpPr>
        <p:spPr>
          <a:xfrm>
            <a:off x="7684169" y="4042611"/>
            <a:ext cx="1207168" cy="46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EA172DA-6A69-4C8F-BDB3-A73094822345}"/>
              </a:ext>
            </a:extLst>
          </p:cNvPr>
          <p:cNvCxnSpPr/>
          <p:nvPr/>
        </p:nvCxnSpPr>
        <p:spPr>
          <a:xfrm flipH="1">
            <a:off x="2662509" y="5101389"/>
            <a:ext cx="5625244" cy="41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BC1A501D-3FE0-4C1C-8A7C-9130965D3461}"/>
              </a:ext>
            </a:extLst>
          </p:cNvPr>
          <p:cNvCxnSpPr>
            <a:stCxn id="12" idx="7"/>
          </p:cNvCxnSpPr>
          <p:nvPr/>
        </p:nvCxnSpPr>
        <p:spPr>
          <a:xfrm flipH="1">
            <a:off x="5950972" y="5413372"/>
            <a:ext cx="2347268" cy="97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D940FA8-F32E-41EB-AC19-2933352F42CA}"/>
              </a:ext>
            </a:extLst>
          </p:cNvPr>
          <p:cNvCxnSpPr>
            <a:endCxn id="9" idx="6"/>
          </p:cNvCxnSpPr>
          <p:nvPr/>
        </p:nvCxnSpPr>
        <p:spPr>
          <a:xfrm flipV="1">
            <a:off x="1553158" y="4538160"/>
            <a:ext cx="342220" cy="473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7280767C-73B9-422D-A560-26C50A3A50A7}"/>
              </a:ext>
            </a:extLst>
          </p:cNvPr>
          <p:cNvCxnSpPr>
            <a:endCxn id="9" idx="5"/>
          </p:cNvCxnSpPr>
          <p:nvPr/>
        </p:nvCxnSpPr>
        <p:spPr>
          <a:xfrm flipH="1" flipV="1">
            <a:off x="3842331" y="4538160"/>
            <a:ext cx="1133337" cy="1064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2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4DB52-93A4-4D28-8DCC-E3CED393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Gatunki podlegające badaniom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31B57E-5274-4D03-B2BF-EE453F34D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1)    euroazjatycki renifer tundrowy </a:t>
            </a:r>
            <a:r>
              <a:rPr lang="pl-PL" sz="2400" i="1" dirty="0"/>
              <a:t>(</a:t>
            </a:r>
            <a:r>
              <a:rPr lang="pl-PL" sz="2400" i="1" dirty="0" err="1"/>
              <a:t>Rangifer</a:t>
            </a:r>
            <a:r>
              <a:rPr lang="pl-PL" sz="2400" i="1" dirty="0"/>
              <a:t> </a:t>
            </a:r>
            <a:r>
              <a:rPr lang="pl-PL" sz="2400" i="1" dirty="0" err="1"/>
              <a:t>tarandus</a:t>
            </a:r>
            <a:r>
              <a:rPr lang="pl-PL" sz="2400" i="1" dirty="0"/>
              <a:t> </a:t>
            </a:r>
            <a:r>
              <a:rPr lang="pl-PL" sz="2400" i="1" dirty="0" err="1"/>
              <a:t>tarandus</a:t>
            </a:r>
            <a:r>
              <a:rPr lang="pl-PL" sz="2400" i="1" dirty="0"/>
              <a:t>)</a:t>
            </a:r>
            <a:r>
              <a:rPr lang="pl-PL" sz="2400" dirty="0"/>
              <a:t>;</a:t>
            </a:r>
          </a:p>
          <a:p>
            <a:pPr marL="0" indent="0">
              <a:buNone/>
            </a:pPr>
            <a:r>
              <a:rPr lang="pl-PL" sz="2400" dirty="0"/>
              <a:t>2)	fiński renifer leśny </a:t>
            </a:r>
            <a:r>
              <a:rPr lang="pl-PL" sz="2400" i="1" dirty="0"/>
              <a:t>(</a:t>
            </a:r>
            <a:r>
              <a:rPr lang="pl-PL" sz="2400" i="1" dirty="0" err="1"/>
              <a:t>Rangifer</a:t>
            </a:r>
            <a:r>
              <a:rPr lang="pl-PL" sz="2400" i="1" dirty="0"/>
              <a:t> </a:t>
            </a:r>
            <a:r>
              <a:rPr lang="pl-PL" sz="2400" i="1" dirty="0" err="1"/>
              <a:t>tarandus</a:t>
            </a:r>
            <a:r>
              <a:rPr lang="pl-PL" sz="2400" i="1" dirty="0"/>
              <a:t> </a:t>
            </a:r>
            <a:r>
              <a:rPr lang="pl-PL" sz="2400" i="1" dirty="0" err="1"/>
              <a:t>fennicus</a:t>
            </a:r>
            <a:r>
              <a:rPr lang="pl-PL" sz="2400" i="1" dirty="0"/>
              <a:t>);</a:t>
            </a:r>
          </a:p>
          <a:p>
            <a:pPr marL="0" indent="0">
              <a:buNone/>
            </a:pPr>
            <a:r>
              <a:rPr lang="pl-PL" sz="2400" dirty="0"/>
              <a:t>3)	łoś  </a:t>
            </a:r>
            <a:r>
              <a:rPr lang="pl-PL" sz="2400" i="1" dirty="0"/>
              <a:t>(</a:t>
            </a:r>
            <a:r>
              <a:rPr lang="pl-PL" sz="2400" i="1" dirty="0" err="1"/>
              <a:t>Alces</a:t>
            </a:r>
            <a:r>
              <a:rPr lang="pl-PL" sz="2400" i="1" dirty="0"/>
              <a:t> </a:t>
            </a:r>
            <a:r>
              <a:rPr lang="pl-PL" sz="2400" i="1" dirty="0" err="1"/>
              <a:t>alces</a:t>
            </a:r>
            <a:r>
              <a:rPr lang="pl-PL" sz="2400" i="1" dirty="0"/>
              <a:t>);</a:t>
            </a:r>
          </a:p>
          <a:p>
            <a:pPr marL="0" indent="0">
              <a:buNone/>
            </a:pPr>
            <a:r>
              <a:rPr lang="pl-PL" sz="2400" dirty="0"/>
              <a:t>4)	sarna  </a:t>
            </a:r>
            <a:r>
              <a:rPr lang="pl-PL" sz="2400" i="1" dirty="0"/>
              <a:t>(</a:t>
            </a:r>
            <a:r>
              <a:rPr lang="pl-PL" sz="2400" i="1" dirty="0" err="1"/>
              <a:t>Capreolus</a:t>
            </a:r>
            <a:r>
              <a:rPr lang="pl-PL" sz="2400" i="1" dirty="0"/>
              <a:t> </a:t>
            </a:r>
            <a:r>
              <a:rPr lang="pl-PL" sz="2400" i="1" dirty="0" err="1"/>
              <a:t>capreolus</a:t>
            </a:r>
            <a:r>
              <a:rPr lang="pl-PL" sz="2400" i="1" dirty="0"/>
              <a:t>);</a:t>
            </a:r>
          </a:p>
          <a:p>
            <a:pPr marL="0" indent="0">
              <a:buNone/>
            </a:pPr>
            <a:r>
              <a:rPr lang="pl-PL" sz="2400" dirty="0"/>
              <a:t>5)	jeleń wirginijski </a:t>
            </a:r>
            <a:r>
              <a:rPr lang="pl-PL" sz="2400" i="1" dirty="0"/>
              <a:t>(</a:t>
            </a:r>
            <a:r>
              <a:rPr lang="pl-PL" sz="2400" i="1" dirty="0" err="1"/>
              <a:t>Odocoileus</a:t>
            </a:r>
            <a:r>
              <a:rPr lang="pl-PL" sz="2400" i="1" dirty="0"/>
              <a:t> </a:t>
            </a:r>
            <a:r>
              <a:rPr lang="pl-PL" sz="2400" i="1" dirty="0" err="1"/>
              <a:t>virginianus</a:t>
            </a:r>
            <a:r>
              <a:rPr lang="pl-PL" sz="2400" i="1" dirty="0"/>
              <a:t>);</a:t>
            </a:r>
          </a:p>
          <a:p>
            <a:pPr marL="0" indent="0">
              <a:buNone/>
            </a:pPr>
            <a:r>
              <a:rPr lang="pl-PL" sz="2400" dirty="0"/>
              <a:t>6)	jeleń szlachetny </a:t>
            </a:r>
            <a:r>
              <a:rPr lang="pl-PL" sz="2400" i="1" dirty="0"/>
              <a:t>(</a:t>
            </a:r>
            <a:r>
              <a:rPr lang="pl-PL" sz="2400" i="1" dirty="0" err="1"/>
              <a:t>Cervus</a:t>
            </a:r>
            <a:r>
              <a:rPr lang="pl-PL" sz="2400" i="1" dirty="0"/>
              <a:t> </a:t>
            </a:r>
            <a:r>
              <a:rPr lang="pl-PL" sz="2400" i="1" dirty="0" err="1"/>
              <a:t>elaphus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82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E33E84-4836-4F30-983A-2107387C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Gatunki podlegające badaniom</a:t>
            </a:r>
            <a:br>
              <a:rPr lang="pl-PL" b="1" dirty="0"/>
            </a:br>
            <a:r>
              <a:rPr lang="pl-PL" dirty="0"/>
              <a:t> </a:t>
            </a:r>
            <a:r>
              <a:rPr lang="pl-PL" sz="2800" b="1" i="1" dirty="0"/>
              <a:t>łoś  (</a:t>
            </a:r>
            <a:r>
              <a:rPr lang="pl-PL" sz="2800" b="1" i="1" dirty="0" err="1"/>
              <a:t>Alces</a:t>
            </a:r>
            <a:r>
              <a:rPr lang="pl-PL" sz="2800" b="1" i="1" dirty="0"/>
              <a:t> </a:t>
            </a:r>
            <a:r>
              <a:rPr lang="pl-PL" sz="2800" b="1" i="1" dirty="0" err="1"/>
              <a:t>alces</a:t>
            </a:r>
            <a:r>
              <a:rPr lang="pl-PL" sz="2800" b="1" i="1" dirty="0"/>
              <a:t>)</a:t>
            </a:r>
          </a:p>
        </p:txBody>
      </p:sp>
      <p:pic>
        <p:nvPicPr>
          <p:cNvPr id="9" name="Obraz 5" descr="MapkaŁoś_Zag15">
            <a:extLst>
              <a:ext uri="{FF2B5EF4-FFF2-40B4-BE49-F238E27FC236}">
                <a16:creationId xmlns:a16="http://schemas.microsoft.com/office/drawing/2014/main" id="{B801CC25-74D4-4D9B-9AB1-311043225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00" y="2374085"/>
            <a:ext cx="4530054" cy="432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Obraz zawierający zwierzę, ssak, zewnętrzne, śnieg&#10;&#10;Opis wygenerowany przy bardzo wysokim poziomie pewności">
            <a:extLst>
              <a:ext uri="{FF2B5EF4-FFF2-40B4-BE49-F238E27FC236}">
                <a16:creationId xmlns:a16="http://schemas.microsoft.com/office/drawing/2014/main" id="{A68125A8-D5A6-49B9-A7A2-284EBF872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31" y="1382507"/>
            <a:ext cx="3397046" cy="509557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F260D5B-DA0B-41B2-9D2F-D167524ABB60}"/>
              </a:ext>
            </a:extLst>
          </p:cNvPr>
          <p:cNvSpPr/>
          <p:nvPr/>
        </p:nvSpPr>
        <p:spPr>
          <a:xfrm>
            <a:off x="724250" y="161398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Zagęszczenie łosi w okręgach łowieckich w 2015 roku</a:t>
            </a:r>
            <a:endParaRPr lang="pl-PL" altLang="pl-PL" sz="8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l-PL" alt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(osobniki na 1000 ha powierzchni leśnej)</a:t>
            </a:r>
            <a:r>
              <a:rPr lang="pl-PL" altLang="pl-PL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l-PL" altLang="pl-PL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3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7E346-3DC8-4737-9869-B908F061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Gatunki podlegające badaniom</a:t>
            </a:r>
            <a:r>
              <a:rPr lang="pl-PL" dirty="0"/>
              <a:t> </a:t>
            </a:r>
            <a:br>
              <a:rPr lang="pl-PL" dirty="0"/>
            </a:br>
            <a:r>
              <a:rPr lang="pl-PL" sz="2800" b="1" i="1" dirty="0"/>
              <a:t>jeleń szlachetny (</a:t>
            </a:r>
            <a:r>
              <a:rPr lang="pl-PL" sz="2800" b="1" i="1" dirty="0" err="1"/>
              <a:t>Cervus</a:t>
            </a:r>
            <a:r>
              <a:rPr lang="pl-PL" sz="2800" b="1" i="1" dirty="0"/>
              <a:t> </a:t>
            </a:r>
            <a:r>
              <a:rPr lang="pl-PL" sz="2800" b="1" i="1" dirty="0" err="1"/>
              <a:t>elaphus</a:t>
            </a:r>
            <a:r>
              <a:rPr lang="pl-PL" sz="2800" b="1" i="1" dirty="0"/>
              <a:t>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D533D9D-61BD-4CF4-9D02-22FA3AA4B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5938" y="2266347"/>
            <a:ext cx="2587624" cy="38814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DF91A7-FEA5-4516-8242-74425CCB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2" y="2286674"/>
            <a:ext cx="4565232" cy="398553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018C6D-A55D-4EB5-AB94-7F2D7EC7F965}"/>
              </a:ext>
            </a:extLst>
          </p:cNvPr>
          <p:cNvSpPr/>
          <p:nvPr/>
        </p:nvSpPr>
        <p:spPr>
          <a:xfrm>
            <a:off x="765384" y="168157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sz="16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Pozyskanie jeleni w okręgach łowieckich w sezonie 2014/15</a:t>
            </a:r>
          </a:p>
          <a:p>
            <a:pPr algn="ctr"/>
            <a:r>
              <a:rPr lang="pl-PL" altLang="pl-PL" sz="16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(sztuki na 1000 ha powierzchni leśnej)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1415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EDC1F5-06CA-4E76-AFC2-43335789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Gatunki podlegające badaniom</a:t>
            </a:r>
            <a:r>
              <a:rPr lang="pl-PL" dirty="0"/>
              <a:t> </a:t>
            </a:r>
            <a:br>
              <a:rPr lang="pl-PL" dirty="0"/>
            </a:br>
            <a:r>
              <a:rPr lang="pl-PL" sz="2800" b="1" i="1" dirty="0"/>
              <a:t>sarna  (</a:t>
            </a:r>
            <a:r>
              <a:rPr lang="pl-PL" sz="2800" b="1" i="1" dirty="0" err="1"/>
              <a:t>Capreolus</a:t>
            </a:r>
            <a:r>
              <a:rPr lang="pl-PL" sz="2800" b="1" i="1" dirty="0"/>
              <a:t> </a:t>
            </a:r>
            <a:r>
              <a:rPr lang="pl-PL" sz="2800" b="1" i="1" dirty="0" err="1"/>
              <a:t>capreolus</a:t>
            </a:r>
            <a:r>
              <a:rPr lang="pl-PL" sz="2800" b="1" i="1" dirty="0"/>
              <a:t>)</a:t>
            </a:r>
          </a:p>
        </p:txBody>
      </p:sp>
      <p:pic>
        <p:nvPicPr>
          <p:cNvPr id="4" name="Symbol zastępczy zawartości 3" descr="Obraz zawierający trawa, zewnętrzne, pole, zwierzę&#10;&#10;Opis wygenerowany przy bardzo wysokim poziomie pewności">
            <a:extLst>
              <a:ext uri="{FF2B5EF4-FFF2-40B4-BE49-F238E27FC236}">
                <a16:creationId xmlns:a16="http://schemas.microsoft.com/office/drawing/2014/main" id="{E351A636-7F91-4638-A7AE-A8D2AC72D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36" y="2979175"/>
            <a:ext cx="4198375" cy="31878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8BFA47-D69F-4F61-A483-77AC1D83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57" y="2521266"/>
            <a:ext cx="4507687" cy="3896311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7851451-8AB9-473A-A08A-91670D180035}"/>
              </a:ext>
            </a:extLst>
          </p:cNvPr>
          <p:cNvSpPr/>
          <p:nvPr/>
        </p:nvSpPr>
        <p:spPr>
          <a:xfrm>
            <a:off x="355136" y="179915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sz="16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Pozyskanie saren w okręgach łowieckich w sezonie 2014/15</a:t>
            </a:r>
          </a:p>
          <a:p>
            <a:pPr algn="ctr"/>
            <a:r>
              <a:rPr lang="pl-PL" altLang="pl-PL" sz="16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(sztuki na 1000 ha powierzchni ogólnej)</a:t>
            </a:r>
            <a:r>
              <a:rPr lang="pl-PL" altLang="pl-PL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l-PL" altLang="pl-PL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6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9E9F7-D0C9-4468-9D17-60FFC218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Grupy docelowe 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5A100B4-5184-48EE-B3EF-C9185FA968CE}"/>
              </a:ext>
            </a:extLst>
          </p:cNvPr>
          <p:cNvSpPr/>
          <p:nvPr/>
        </p:nvSpPr>
        <p:spPr>
          <a:xfrm>
            <a:off x="735085" y="1340187"/>
            <a:ext cx="10721829" cy="48049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w przypadku jeleniowatych utrzymywanych </a:t>
            </a:r>
            <a:r>
              <a:rPr lang="pl-PL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warunkach fermowych i żyjących w niewoli</a:t>
            </a:r>
            <a:r>
              <a:rPr lang="pl-PL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padłe lub poddane eliminacji -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znalezione martwe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zamkniętym terytorium, na którym są utrzymywane, podczas transportu lub w rzeźni,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uśmiercone z powodów zdrowotnych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ze względu na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wiek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których występują objawy kliniczne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które są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chore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wykazujące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oznaki nienormalnego zachowania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lub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zaburzeń narządu ruchu</a:t>
            </a:r>
            <a:r>
              <a:rPr lang="pl-PL" b="1" dirty="0">
                <a:ln>
                  <a:solidFill>
                    <a:srgbClr val="00B0F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będące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ogólnie w złym stanie zdrowia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poddane ubojowi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jeleniowate utrzymywane w warunkach fermowych, które uznano za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niezdatne do spożycia przez ludzi, 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poddane ubojowi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jeleniowate utrzymywane w warunkach fermowych uznane za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zdatne do spożycia przez ludzi,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dane państwo członkowskie zidentyfikowało mniej niż 3 000 jeleniowatych utrzymywanych w warunkach fermowych lub żyjących w niewoli należących do grup wymienionych w lit a–c;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Grupy zwierząt wymienione </a:t>
            </a:r>
            <a:r>
              <a:rPr lang="pl-PL" b="1" dirty="0"/>
              <a:t>w lit a–c </a:t>
            </a:r>
            <a:r>
              <a:rPr lang="pl-PL" dirty="0"/>
              <a:t>są określane jako </a:t>
            </a:r>
            <a:r>
              <a:rPr lang="pl-PL" b="1" dirty="0"/>
              <a:t>grupa ryzyka</a:t>
            </a:r>
            <a:r>
              <a:rPr lang="pl-PL" dirty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2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77489-4E81-4210-A3B9-B93F66EB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Grupy docelowe 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273461F-4789-4B6A-A315-A5D05D31819A}"/>
              </a:ext>
            </a:extLst>
          </p:cNvPr>
          <p:cNvSpPr/>
          <p:nvPr/>
        </p:nvSpPr>
        <p:spPr>
          <a:xfrm>
            <a:off x="387292" y="1251888"/>
            <a:ext cx="11417416" cy="5240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w przypadku</a:t>
            </a:r>
            <a:r>
              <a:rPr lang="pl-PL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dzikich </a:t>
            </a:r>
            <a:r>
              <a:rPr lang="pl-PL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jeleniowatych: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padłe lub poddane eliminacji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dzikie lub częściowo oswojone jeleniowate,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znalezione martwe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naturalnym środowisku, jak również częściowo oswojone jeleniowate znalezione martwe lub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uśmiercone z powodów zdrowotnych lub ze względu na wiek, 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zranione lub zabite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drogach lub przez drapieżniki,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potrącone przez pojazdy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drogowe lub przez pociągi albo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zaatakowane przez drapieżniki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dzikie i częściowo oswojone jeleniowate, u których występują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objawy kliniczne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które są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chore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 których zaobserwowano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oznaki nienormalnego zachowania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zaburzeń narządu ruchu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lub będące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ogólnie w złym stanie zdrowia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upolowane dzikie jeleniowate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które uznano za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niezdatne do spożycia przez ludzi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upolowane dzikie jeleniowate łowne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uznane za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zdatne do spożycia przez ludzi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jeżeli dane państwo członkowskie zidentyfikowało mniej niż 3 000 dzikich i częściowo oswojonych jeleniowatych należących do grup wymienionych w lit. a–d.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Grupy zwierząt wymienione w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 a–d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są określane jako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 ryzyka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0940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</TotalTime>
  <Words>1078</Words>
  <Application>Microsoft Office PowerPoint</Application>
  <PresentationFormat>Panoramiczny</PresentationFormat>
  <Paragraphs>115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Trebuchet MS</vt:lpstr>
      <vt:lpstr>Wingdings 2</vt:lpstr>
      <vt:lpstr>Wingdings 3</vt:lpstr>
      <vt:lpstr>Faseta</vt:lpstr>
      <vt:lpstr>Wytyczne do realizacji Programu mającego na celu poszerzenie wiedzy o ryzyku wystąpienia przewlekłej wyniszczającej choroby jeleniowatych (CWD) </vt:lpstr>
      <vt:lpstr>Nadzór, koordynacja, wykonanie</vt:lpstr>
      <vt:lpstr>Nadzór, koordynacja, wykonanie </vt:lpstr>
      <vt:lpstr>Gatunki podlegające badaniom </vt:lpstr>
      <vt:lpstr>Gatunki podlegające badaniom  łoś  (Alces alces)</vt:lpstr>
      <vt:lpstr>Gatunki podlegające badaniom  jeleń szlachetny (Cervus elaphus)</vt:lpstr>
      <vt:lpstr>Gatunki podlegające badaniom  sarna  (Capreolus capreolus)</vt:lpstr>
      <vt:lpstr>Grupy docelowe </vt:lpstr>
      <vt:lpstr>Grupy docelowe </vt:lpstr>
      <vt:lpstr>Wiek zwierząt </vt:lpstr>
      <vt:lpstr>Podstawowe jednostki próbkobrania </vt:lpstr>
      <vt:lpstr>Podstawowe jednostki próbkobrania </vt:lpstr>
      <vt:lpstr>Porozumienie między Głównym Lekarzem Weterynarii a Przewodniczącym Zarządu Głównego Polskiego Związku Łowieckiego, Łowczym Krajowym</vt:lpstr>
      <vt:lpstr>Materiał do pobrania</vt:lpstr>
      <vt:lpstr>Materiał do pobrania</vt:lpstr>
      <vt:lpstr>Materiał do pobrania</vt:lpstr>
      <vt:lpstr>Szybkie testy:</vt:lpstr>
      <vt:lpstr>Genotypowanie</vt:lpstr>
      <vt:lpstr>Sprawozdawczość</vt:lpstr>
      <vt:lpstr>Sprawozdania</vt:lpstr>
      <vt:lpstr>Sprawozdania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Wytyczne do realizacji Programu mającego na celu poszerzenie wiedzy o ryzyku wystąpienia przewlekłej wyniszczającej choroby jeleniowatych (CWD)</dc:title>
  <dc:creator>Joanna Hankiewicz</dc:creator>
  <cp:lastModifiedBy>Joanna Hankiewicz</cp:lastModifiedBy>
  <cp:revision>42</cp:revision>
  <dcterms:created xsi:type="dcterms:W3CDTF">2018-10-10T10:54:13Z</dcterms:created>
  <dcterms:modified xsi:type="dcterms:W3CDTF">2018-10-16T11:30:59Z</dcterms:modified>
</cp:coreProperties>
</file>